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5" r:id="rId4"/>
    <p:sldId id="260" r:id="rId5"/>
    <p:sldId id="262" r:id="rId6"/>
    <p:sldId id="261" r:id="rId7"/>
    <p:sldId id="276" r:id="rId8"/>
    <p:sldId id="263" r:id="rId9"/>
    <p:sldId id="264" r:id="rId10"/>
    <p:sldId id="266" r:id="rId11"/>
    <p:sldId id="277" r:id="rId12"/>
    <p:sldId id="267" r:id="rId13"/>
    <p:sldId id="280" r:id="rId14"/>
    <p:sldId id="278" r:id="rId15"/>
    <p:sldId id="279" r:id="rId16"/>
    <p:sldId id="259" r:id="rId17"/>
  </p:sldIdLst>
  <p:sldSz cx="18288000" cy="10287000"/>
  <p:notesSz cx="6858000" cy="9144000"/>
  <p:embeddedFontLst>
    <p:embeddedFont>
      <p:font typeface="Arial Bold" panose="020B0704020202020204" pitchFamily="34" charset="0"/>
      <p:regular r:id="rId19"/>
      <p:bold r:id="rId20"/>
    </p:embeddedFont>
    <p:embeddedFont>
      <p:font typeface="Arial Bold Italics" panose="020B0604020202020204" charset="0"/>
      <p:regular r:id="rId21"/>
    </p:embeddedFont>
    <p:embeddedFont>
      <p:font typeface="Brush Script MT" panose="03060802040406070304" pitchFamily="66" charset="0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Analysis%20outpu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Analysis%20outpu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Analysis%20outpu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Analysis%20output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Analysis%20outpu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rry%20Project\Data_analysis\MSc%20Nyaga%20project%20for%20whone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/>
              <a:t>Number of water samples collected per water source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D8C8A4-7851-4992-9790-DC706FD4D00F}" type="VALUE">
                      <a:rPr lang="en-US"/>
                      <a:pPr/>
                      <a:t>[VALUE]</a:t>
                    </a:fld>
                    <a:r>
                      <a:rPr lang="en-US"/>
                      <a:t>(72.2%)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845-42DF-A730-6302FE965F3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B132D1A-C9C6-473C-AE36-13BBEEC57D40}" type="VALUE">
                      <a:rPr lang="en-US"/>
                      <a:pPr/>
                      <a:t>[VALUE]</a:t>
                    </a:fld>
                    <a:r>
                      <a:rPr lang="en-US"/>
                      <a:t>(19.4%)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45-42DF-A730-6302FE965F3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FD51B0C-22D9-456C-B824-5936116EF6BD}" type="VALUE">
                      <a:rPr lang="en-US"/>
                      <a:pPr/>
                      <a:t>[VALUE]</a:t>
                    </a:fld>
                    <a:r>
                      <a:rPr lang="en-US"/>
                      <a:t>(5.6%)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845-42DF-A730-6302FE965F3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457E0AB-3F4A-4107-A530-0D1ADDD58491}" type="VALUE">
                      <a:rPr lang="en-US"/>
                      <a:pPr/>
                      <a:t>[VALUE]</a:t>
                    </a:fld>
                    <a:r>
                      <a:rPr lang="en-US"/>
                      <a:t>(2.8%)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845-42DF-A730-6302FE965F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analysis_output!$A$4:$A$7</c:f>
              <c:strCache>
                <c:ptCount val="4"/>
                <c:pt idx="0">
                  <c:v>Public supply</c:v>
                </c:pt>
                <c:pt idx="1">
                  <c:v>Borehole	</c:v>
                </c:pt>
                <c:pt idx="2">
                  <c:v>Water track </c:v>
                </c:pt>
                <c:pt idx="3">
                  <c:v>Rain</c:v>
                </c:pt>
              </c:strCache>
            </c:strRef>
          </c:cat>
          <c:val>
            <c:numRef>
              <c:f>analysis_output!$B$4:$B$7</c:f>
              <c:numCache>
                <c:formatCode>General</c:formatCode>
                <c:ptCount val="4"/>
                <c:pt idx="0">
                  <c:v>52</c:v>
                </c:pt>
                <c:pt idx="1">
                  <c:v>14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45-42DF-A730-6302FE965F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0383168"/>
        <c:axId val="355862272"/>
      </c:barChart>
      <c:catAx>
        <c:axId val="360383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Source of water</a:t>
                </a:r>
              </a:p>
            </c:rich>
          </c:tx>
          <c:layout>
            <c:manualLayout>
              <c:xMode val="edge"/>
              <c:yMode val="edge"/>
              <c:x val="0.47437182852143484"/>
              <c:y val="0.929082262813205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62272"/>
        <c:crosses val="autoZero"/>
        <c:auto val="1"/>
        <c:lblAlgn val="ctr"/>
        <c:lblOffset val="100"/>
        <c:noMultiLvlLbl val="0"/>
      </c:catAx>
      <c:valAx>
        <c:axId val="3558622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Number collected</a:t>
                </a:r>
              </a:p>
            </c:rich>
          </c:tx>
          <c:layout>
            <c:manualLayout>
              <c:xMode val="edge"/>
              <c:yMode val="edge"/>
              <c:x val="5.5555555555555558E-3"/>
              <c:y val="0.335012527331960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8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just"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en-US" sz="2800" b="1" i="0" u="none" strike="noStrike" baseline="0">
                <a:effectLst/>
                <a:latin typeface="+mn-lt"/>
                <a:cs typeface="Times New Roman" panose="02020603050405020304" pitchFamily="18" charset="0"/>
              </a:rPr>
              <a:t>Distribution of treatment methods</a:t>
            </a:r>
            <a:r>
              <a:rPr lang="en-US" sz="2800" b="0" i="0" u="none" strike="noStrike" baseline="0">
                <a:latin typeface="+mn-lt"/>
                <a:cs typeface="Times New Roman" panose="02020603050405020304" pitchFamily="18" charset="0"/>
              </a:rPr>
              <a:t> </a:t>
            </a:r>
            <a:endParaRPr lang="en-US" sz="2800" u="none">
              <a:latin typeface="+mn-lt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827368557158078"/>
          <c:y val="1.8963884998223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861434612174594E-2"/>
          <c:y val="0.13840660869135737"/>
          <c:w val="0.90813856538782545"/>
          <c:h val="0.7279213360323593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309-4E5E-8AE5-31D5AB4B92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309-4E5E-8AE5-31D5AB4B92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309-4E5E-8AE5-31D5AB4B9247}"/>
              </c:ext>
            </c:extLst>
          </c:dPt>
          <c:dLbls>
            <c:dLbl>
              <c:idx val="0"/>
              <c:layout>
                <c:manualLayout>
                  <c:x val="-9.7432424965498587E-2"/>
                  <c:y val="-0.147491863466402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200" b="0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200">
                        <a:solidFill>
                          <a:schemeClr val="bg1"/>
                        </a:solidFill>
                      </a:rPr>
                      <a:t>n=</a:t>
                    </a:r>
                    <a:fld id="{B43CABA2-493F-489E-9232-AC67B0221724}" type="VALUE">
                      <a:rPr lang="en-US" sz="2200">
                        <a:solidFill>
                          <a:schemeClr val="bg1"/>
                        </a:solidFill>
                      </a:rPr>
                      <a:pPr>
                        <a:defRPr sz="22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[VALUE]</a:t>
                    </a:fld>
                    <a:r>
                      <a:rPr lang="en-US" sz="2200">
                        <a:solidFill>
                          <a:schemeClr val="bg1"/>
                        </a:solidFill>
                      </a:rPr>
                      <a:t>(65.3%)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543728392638223"/>
                      <c:h val="0.111540459655410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09-4E5E-8AE5-31D5AB4B9247}"/>
                </c:ext>
              </c:extLst>
            </c:dLbl>
            <c:dLbl>
              <c:idx val="1"/>
              <c:layout>
                <c:manualLayout>
                  <c:x val="0.14886367529388325"/>
                  <c:y val="3.67538911078135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200" b="1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200" b="1">
                        <a:solidFill>
                          <a:schemeClr val="bg1"/>
                        </a:solidFill>
                      </a:rPr>
                      <a:t>n=</a:t>
                    </a:r>
                    <a:fld id="{BE781ECC-5C6F-4F20-961A-B948023D8BA9}" type="VALUE">
                      <a:rPr lang="en-US" sz="2200" b="1">
                        <a:solidFill>
                          <a:schemeClr val="bg1"/>
                        </a:solidFill>
                      </a:rPr>
                      <a:pPr>
                        <a:defRPr sz="2200" b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[VALUE]</a:t>
                    </a:fld>
                    <a:r>
                      <a:rPr lang="en-US" sz="2200" b="1">
                        <a:solidFill>
                          <a:schemeClr val="bg1"/>
                        </a:solidFill>
                      </a:rPr>
                      <a:t>(30.6%)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747337488863722"/>
                      <c:h val="9.736148151245194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309-4E5E-8AE5-31D5AB4B9247}"/>
                </c:ext>
              </c:extLst>
            </c:dLbl>
            <c:dLbl>
              <c:idx val="2"/>
              <c:layout>
                <c:manualLayout>
                  <c:x val="0.15538678727432512"/>
                  <c:y val="3.62831382691199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200"/>
                      <a:t>n=</a:t>
                    </a:r>
                    <a:fld id="{7645FE0B-6337-461C-908F-7562291E0E53}" type="VALUE">
                      <a:rPr lang="en-US" sz="2200"/>
                      <a:pPr>
                        <a:defRPr sz="22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[VALUE]</a:t>
                    </a:fld>
                    <a:r>
                      <a:rPr lang="en-US" sz="2200"/>
                      <a:t>(4.2%)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36535154089252"/>
                      <c:h val="0.149814691485962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309-4E5E-8AE5-31D5AB4B92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analysis_output!$A$13:$A$15</c:f>
              <c:strCache>
                <c:ptCount val="3"/>
                <c:pt idx="0">
                  <c:v>Chlorination</c:v>
                </c:pt>
                <c:pt idx="1">
                  <c:v>No treatment</c:v>
                </c:pt>
                <c:pt idx="2">
                  <c:v>Reverse osmosis</c:v>
                </c:pt>
              </c:strCache>
            </c:strRef>
          </c:cat>
          <c:val>
            <c:numRef>
              <c:f>analysis_output!$B$13:$B$15</c:f>
              <c:numCache>
                <c:formatCode>General</c:formatCode>
                <c:ptCount val="3"/>
                <c:pt idx="0">
                  <c:v>47</c:v>
                </c:pt>
                <c:pt idx="1">
                  <c:v>22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09-4E5E-8AE5-31D5AB4B924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74702995653359E-2"/>
          <c:y val="0.7445131548460806"/>
          <c:w val="0.96250615026249853"/>
          <c:h val="0.24372948884216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Distribution of E. coli CFU in among contaminated samples</a:t>
            </a:r>
          </a:p>
        </c:rich>
      </c:tx>
      <c:layout>
        <c:manualLayout>
          <c:xMode val="edge"/>
          <c:yMode val="edge"/>
          <c:x val="0.20389126525481432"/>
          <c:y val="7.8703703703703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137836187742719"/>
          <c:y val="0.24260374352734387"/>
          <c:w val="0.8411436205366416"/>
          <c:h val="0.5629124905877013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analysis_output!$U$15:$U$20</c:f>
              <c:strCache>
                <c:ptCount val="6"/>
                <c:pt idx="0">
                  <c:v>1-10</c:v>
                </c:pt>
                <c:pt idx="1">
                  <c:v>11-20</c:v>
                </c:pt>
                <c:pt idx="2">
                  <c:v>21-30</c:v>
                </c:pt>
                <c:pt idx="3">
                  <c:v>31-40</c:v>
                </c:pt>
                <c:pt idx="4">
                  <c:v>41-50</c:v>
                </c:pt>
                <c:pt idx="5">
                  <c:v>81-90</c:v>
                </c:pt>
              </c:strCache>
            </c:strRef>
          </c:cat>
          <c:val>
            <c:numRef>
              <c:f>analysis_output!$V$15:$V$20</c:f>
              <c:numCache>
                <c:formatCode>General</c:formatCode>
                <c:ptCount val="6"/>
                <c:pt idx="0">
                  <c:v>62</c:v>
                </c:pt>
                <c:pt idx="1">
                  <c:v>10</c:v>
                </c:pt>
                <c:pt idx="2">
                  <c:v>5</c:v>
                </c:pt>
                <c:pt idx="3">
                  <c:v>14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5-4E42-BE5A-8939E58F2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16355952"/>
        <c:axId val="693854512"/>
      </c:barChart>
      <c:catAx>
        <c:axId val="516355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E. coli CFU </a:t>
                </a:r>
              </a:p>
            </c:rich>
          </c:tx>
          <c:layout>
            <c:manualLayout>
              <c:xMode val="edge"/>
              <c:yMode val="edge"/>
              <c:x val="0.48702236499816681"/>
              <c:y val="0.884328521434820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854512"/>
        <c:crosses val="autoZero"/>
        <c:auto val="1"/>
        <c:lblAlgn val="ctr"/>
        <c:lblOffset val="100"/>
        <c:noMultiLvlLbl val="0"/>
      </c:catAx>
      <c:valAx>
        <c:axId val="6938545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Percentage (%)</a:t>
                </a:r>
              </a:p>
            </c:rich>
          </c:tx>
          <c:layout>
            <c:manualLayout>
              <c:xMode val="edge"/>
              <c:yMode val="edge"/>
              <c:x val="7.0727719944384112E-3"/>
              <c:y val="0.428731817321574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35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800" u="none" dirty="0">
                <a:latin typeface="+mn-lt"/>
              </a:rPr>
              <a:t>Distribution of </a:t>
            </a:r>
            <a:r>
              <a:rPr lang="en-US" sz="2800" i="1" u="none" dirty="0">
                <a:latin typeface="+mn-lt"/>
              </a:rPr>
              <a:t>E. coli </a:t>
            </a:r>
            <a:r>
              <a:rPr lang="en-US" sz="2800" u="none" dirty="0">
                <a:latin typeface="+mn-lt"/>
              </a:rPr>
              <a:t>contamination by water source </a:t>
            </a:r>
          </a:p>
        </c:rich>
      </c:tx>
      <c:layout>
        <c:manualLayout>
          <c:xMode val="edge"/>
          <c:yMode val="edge"/>
          <c:x val="0.15385485496696158"/>
          <c:y val="1.08998916409989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445780340543617"/>
          <c:y val="0.24287413278253878"/>
          <c:w val="0.77167884648388374"/>
          <c:h val="0.428319488741492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graphs!$D$1</c:f>
              <c:strCache>
                <c:ptCount val="1"/>
                <c:pt idx="0">
                  <c:v>Percentage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graphs!$A$2:$A$6</c:f>
              <c:strCache>
                <c:ptCount val="5"/>
                <c:pt idx="0">
                  <c:v>Rain</c:v>
                </c:pt>
                <c:pt idx="1">
                  <c:v>Water truck </c:v>
                </c:pt>
                <c:pt idx="2">
                  <c:v>Borehole	</c:v>
                </c:pt>
                <c:pt idx="3">
                  <c:v>Public supply</c:v>
                </c:pt>
                <c:pt idx="4">
                  <c:v>Total contaminated</c:v>
                </c:pt>
              </c:strCache>
            </c:strRef>
          </c:cat>
          <c:val>
            <c:numRef>
              <c:f>graphs!$D$2:$D$6</c:f>
              <c:numCache>
                <c:formatCode>0%</c:formatCode>
                <c:ptCount val="5"/>
                <c:pt idx="0">
                  <c:v>1</c:v>
                </c:pt>
                <c:pt idx="1">
                  <c:v>0.75</c:v>
                </c:pt>
                <c:pt idx="2">
                  <c:v>0.35714285714285715</c:v>
                </c:pt>
                <c:pt idx="3">
                  <c:v>0.21153846153846154</c:v>
                </c:pt>
                <c:pt idx="4">
                  <c:v>0.29166666666666669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6-42A9-AA47-BAE4C8EF2A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84268511"/>
        <c:axId val="1186206255"/>
      </c:barChart>
      <c:catAx>
        <c:axId val="11842685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dirty="0"/>
                  <a:t>Water source</a:t>
                </a:r>
              </a:p>
            </c:rich>
          </c:tx>
          <c:layout>
            <c:manualLayout>
              <c:xMode val="edge"/>
              <c:yMode val="edge"/>
              <c:x val="0.27227909060365102"/>
              <c:y val="0.921123499398479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86206255"/>
        <c:crosses val="autoZero"/>
        <c:auto val="1"/>
        <c:lblAlgn val="ctr"/>
        <c:lblOffset val="100"/>
        <c:noMultiLvlLbl val="0"/>
      </c:catAx>
      <c:valAx>
        <c:axId val="1186206255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dirty="0"/>
                  <a:t>Percent contaminated</a:t>
                </a:r>
              </a:p>
            </c:rich>
          </c:tx>
          <c:layout>
            <c:manualLayout>
              <c:xMode val="edge"/>
              <c:yMode val="edge"/>
              <c:x val="4.8008362265277864E-4"/>
              <c:y val="0.271545539786995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8426851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en-US" sz="2800" u="sng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Distribution of </a:t>
            </a:r>
            <a:r>
              <a:rPr lang="en-US" sz="2800" b="1" i="1" u="sng" strike="noStrike" baseline="0" dirty="0">
                <a:solidFill>
                  <a:schemeClr val="tx2"/>
                </a:solidFill>
                <a:effectLst/>
                <a:latin typeface="+mn-lt"/>
                <a:cs typeface="Times New Roman" panose="02020603050405020304" pitchFamily="18" charset="0"/>
              </a:rPr>
              <a:t>E. coli </a:t>
            </a:r>
            <a:r>
              <a:rPr lang="en-US" sz="2800" u="sng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contamination per pollution source</a:t>
            </a:r>
          </a:p>
        </c:rich>
      </c:tx>
      <c:layout>
        <c:manualLayout>
          <c:xMode val="edge"/>
          <c:yMode val="edge"/>
          <c:x val="0.263225147131828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29072429783695"/>
          <c:y val="0.28005672924693897"/>
          <c:w val="0.81516078853403928"/>
          <c:h val="0.44818824404094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graphs!$P$1</c:f>
              <c:strCache>
                <c:ptCount val="1"/>
                <c:pt idx="0">
                  <c:v>Percentage contamination per pollution source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graphs!$M$2:$M$6</c:f>
              <c:strCache>
                <c:ptCount val="5"/>
                <c:pt idx="0">
                  <c:v>Dusty rooftop</c:v>
                </c:pt>
                <c:pt idx="1">
                  <c:v>Public toilet</c:v>
                </c:pt>
                <c:pt idx="2">
                  <c:v>Sewage</c:v>
                </c:pt>
                <c:pt idx="3">
                  <c:v>None</c:v>
                </c:pt>
                <c:pt idx="4">
                  <c:v>Total contaminated</c:v>
                </c:pt>
              </c:strCache>
            </c:strRef>
          </c:cat>
          <c:val>
            <c:numRef>
              <c:f>graphs!$P$2:$P$6</c:f>
              <c:numCache>
                <c:formatCode>0%</c:formatCode>
                <c:ptCount val="5"/>
                <c:pt idx="0">
                  <c:v>1</c:v>
                </c:pt>
                <c:pt idx="1">
                  <c:v>0.5</c:v>
                </c:pt>
                <c:pt idx="2">
                  <c:v>0.33333333333333331</c:v>
                </c:pt>
                <c:pt idx="3">
                  <c:v>0.16666666666666666</c:v>
                </c:pt>
                <c:pt idx="4">
                  <c:v>0.29166666666666669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B-4B3B-847B-7C41C67AEE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67319887"/>
        <c:axId val="1262481503"/>
      </c:barChart>
      <c:catAx>
        <c:axId val="126731988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Pollution source</a:t>
                </a:r>
              </a:p>
            </c:rich>
          </c:tx>
          <c:layout>
            <c:manualLayout>
              <c:xMode val="edge"/>
              <c:yMode val="edge"/>
              <c:x val="0.45143327965162294"/>
              <c:y val="0.902741470814967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62481503"/>
        <c:crosses val="autoZero"/>
        <c:auto val="1"/>
        <c:lblAlgn val="ctr"/>
        <c:lblOffset val="100"/>
        <c:noMultiLvlLbl val="0"/>
      </c:catAx>
      <c:valAx>
        <c:axId val="1262481503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 contaminated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6731988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en-US" sz="2800" b="1" u="sng" dirty="0">
                <a:latin typeface="+mn-lt"/>
                <a:cs typeface="Times New Roman" panose="02020603050405020304" pitchFamily="18" charset="0"/>
              </a:rPr>
              <a:t>Distribution of </a:t>
            </a:r>
            <a:r>
              <a:rPr lang="en-US" sz="2800" b="1" i="1" u="sng" strike="noStrike" kern="1200" baseline="0" dirty="0">
                <a:solidFill>
                  <a:srgbClr val="44546A"/>
                </a:solidFill>
                <a:latin typeface="+mn-lt"/>
                <a:ea typeface="+mn-ea"/>
                <a:cs typeface="Times New Roman" panose="02020603050405020304" pitchFamily="18" charset="0"/>
              </a:rPr>
              <a:t>E. coli</a:t>
            </a:r>
            <a:r>
              <a:rPr lang="en-US" sz="2800" b="1" i="1" u="sng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latin typeface="+mn-lt"/>
                <a:cs typeface="Times New Roman" panose="02020603050405020304" pitchFamily="18" charset="0"/>
              </a:rPr>
              <a:t>contamination by treatment method</a:t>
            </a:r>
          </a:p>
        </c:rich>
      </c:tx>
      <c:layout>
        <c:manualLayout>
          <c:xMode val="edge"/>
          <c:yMode val="edge"/>
          <c:x val="0.20292093390286997"/>
          <c:y val="6.67462794772136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06555871279302"/>
          <c:y val="0.32804614758585116"/>
          <c:w val="0.79592397109192548"/>
          <c:h val="0.4786837972237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graphs!$I$1</c:f>
              <c:strCache>
                <c:ptCount val="1"/>
                <c:pt idx="0">
                  <c:v>Percentage contaminated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graphs!$F$2:$F$5</c:f>
              <c:strCache>
                <c:ptCount val="4"/>
                <c:pt idx="0">
                  <c:v>Chlorination</c:v>
                </c:pt>
                <c:pt idx="1">
                  <c:v>Reverse osmosis</c:v>
                </c:pt>
                <c:pt idx="2">
                  <c:v>No treatment</c:v>
                </c:pt>
                <c:pt idx="3">
                  <c:v>Total contaminated</c:v>
                </c:pt>
              </c:strCache>
            </c:strRef>
          </c:cat>
          <c:val>
            <c:numRef>
              <c:f>graphs!$I$2:$I$5</c:f>
              <c:numCache>
                <c:formatCode>0%</c:formatCode>
                <c:ptCount val="4"/>
                <c:pt idx="0">
                  <c:v>0.14893617021276595</c:v>
                </c:pt>
                <c:pt idx="1">
                  <c:v>0</c:v>
                </c:pt>
                <c:pt idx="2">
                  <c:v>0.63636363636363635</c:v>
                </c:pt>
                <c:pt idx="3">
                  <c:v>0.29166666666666669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9-4713-8AF4-8FC9F76E31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41300927"/>
        <c:axId val="1263296495"/>
      </c:barChart>
      <c:catAx>
        <c:axId val="8413009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Treatment method</a:t>
                </a:r>
              </a:p>
            </c:rich>
          </c:tx>
          <c:layout>
            <c:manualLayout>
              <c:xMode val="edge"/>
              <c:yMode val="edge"/>
              <c:x val="0.47060956417869376"/>
              <c:y val="0.9554650282213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63296495"/>
        <c:crosses val="autoZero"/>
        <c:auto val="1"/>
        <c:lblAlgn val="ctr"/>
        <c:lblOffset val="100"/>
        <c:noMultiLvlLbl val="0"/>
      </c:catAx>
      <c:valAx>
        <c:axId val="1263296495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 contaminated</a:t>
                </a:r>
              </a:p>
            </c:rich>
          </c:tx>
          <c:layout>
            <c:manualLayout>
              <c:xMode val="edge"/>
              <c:yMode val="edge"/>
              <c:x val="1.8268973369925567E-2"/>
              <c:y val="0.26745382750620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130092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92D05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i="0" u="sng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susceptibility patterns of the isolated </a:t>
            </a:r>
            <a:r>
              <a:rPr lang="en-US" sz="3200" b="1" i="1" u="sng" baseline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endParaRPr lang="en-US" sz="3200" b="1" i="1" u="sng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19089983363574"/>
          <c:y val="0.17171296296296296"/>
          <c:w val="0.84425356090733472"/>
          <c:h val="0.49267857380879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'resistance profile and graph'!$E$1</c:f>
              <c:strCache>
                <c:ptCount val="1"/>
                <c:pt idx="0">
                  <c:v>% Resistance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'resistance profile and graph'!$B$2:$B$12</c:f>
              <c:strCache>
                <c:ptCount val="10"/>
                <c:pt idx="0">
                  <c:v>Ampicillin</c:v>
                </c:pt>
                <c:pt idx="1">
                  <c:v>Cefuroxime</c:v>
                </c:pt>
                <c:pt idx="2">
                  <c:v>Cotrimoxazole</c:v>
                </c:pt>
                <c:pt idx="3">
                  <c:v>Ceftazidime</c:v>
                </c:pt>
                <c:pt idx="4">
                  <c:v>Tetracycline</c:v>
                </c:pt>
                <c:pt idx="5">
                  <c:v>Cefepime</c:v>
                </c:pt>
                <c:pt idx="6">
                  <c:v>Nalidixic acid</c:v>
                </c:pt>
                <c:pt idx="7">
                  <c:v>Ciprofloxacin</c:v>
                </c:pt>
                <c:pt idx="8">
                  <c:v>Meropenem</c:v>
                </c:pt>
                <c:pt idx="9">
                  <c:v>Gentamicin</c:v>
                </c:pt>
              </c:strCache>
            </c:strRef>
          </c:cat>
          <c:val>
            <c:numRef>
              <c:f>'resistance profile and graph'!$E$2:$E$12</c:f>
              <c:numCache>
                <c:formatCode>0.0</c:formatCode>
                <c:ptCount val="11"/>
                <c:pt idx="0">
                  <c:v>90.476191520690904</c:v>
                </c:pt>
                <c:pt idx="1">
                  <c:v>76.190479278564396</c:v>
                </c:pt>
                <c:pt idx="2">
                  <c:v>57.142860412597599</c:v>
                </c:pt>
                <c:pt idx="3">
                  <c:v>42.8571453094482</c:v>
                </c:pt>
                <c:pt idx="4">
                  <c:v>38.095237731933601</c:v>
                </c:pt>
                <c:pt idx="5">
                  <c:v>33.333333969116197</c:v>
                </c:pt>
                <c:pt idx="6">
                  <c:v>33.333333969116197</c:v>
                </c:pt>
                <c:pt idx="7">
                  <c:v>14.285714149475101</c:v>
                </c:pt>
                <c:pt idx="8">
                  <c:v>6.2857131958007955</c:v>
                </c:pt>
                <c:pt idx="9">
                  <c:v>4.7619047164917001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8-47B6-B26C-BCE6C3B4A3B1}"/>
            </c:ext>
          </c:extLst>
        </c:ser>
        <c:ser>
          <c:idx val="1"/>
          <c:order val="1"/>
          <c:tx>
            <c:strRef>
              <c:f>'resistance profile and graph'!$F$1</c:f>
              <c:strCache>
                <c:ptCount val="1"/>
                <c:pt idx="0">
                  <c:v>% Sentivity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'resistance profile and graph'!$B$2:$B$12</c:f>
              <c:strCache>
                <c:ptCount val="10"/>
                <c:pt idx="0">
                  <c:v>Ampicillin</c:v>
                </c:pt>
                <c:pt idx="1">
                  <c:v>Cefuroxime</c:v>
                </c:pt>
                <c:pt idx="2">
                  <c:v>Cotrimoxazole</c:v>
                </c:pt>
                <c:pt idx="3">
                  <c:v>Ceftazidime</c:v>
                </c:pt>
                <c:pt idx="4">
                  <c:v>Tetracycline</c:v>
                </c:pt>
                <c:pt idx="5">
                  <c:v>Cefepime</c:v>
                </c:pt>
                <c:pt idx="6">
                  <c:v>Nalidixic acid</c:v>
                </c:pt>
                <c:pt idx="7">
                  <c:v>Ciprofloxacin</c:v>
                </c:pt>
                <c:pt idx="8">
                  <c:v>Meropenem</c:v>
                </c:pt>
                <c:pt idx="9">
                  <c:v>Gentamicin</c:v>
                </c:pt>
              </c:strCache>
            </c:strRef>
          </c:cat>
          <c:val>
            <c:numRef>
              <c:f>'resistance profile and graph'!$F$2:$F$12</c:f>
              <c:numCache>
                <c:formatCode>0.0</c:formatCode>
                <c:ptCount val="11"/>
                <c:pt idx="0">
                  <c:v>9.5238094329834002</c:v>
                </c:pt>
                <c:pt idx="1">
                  <c:v>23.809524536132798</c:v>
                </c:pt>
                <c:pt idx="2">
                  <c:v>42.857143402099602</c:v>
                </c:pt>
                <c:pt idx="3">
                  <c:v>57.142860412597699</c:v>
                </c:pt>
                <c:pt idx="4">
                  <c:v>61.904762268066399</c:v>
                </c:pt>
                <c:pt idx="5">
                  <c:v>66.666671752929702</c:v>
                </c:pt>
                <c:pt idx="6">
                  <c:v>66.666671752929702</c:v>
                </c:pt>
                <c:pt idx="7">
                  <c:v>85.714286804199205</c:v>
                </c:pt>
                <c:pt idx="8">
                  <c:v>93.714286804199205</c:v>
                </c:pt>
                <c:pt idx="9">
                  <c:v>95.238098144531307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8-47B6-B26C-BCE6C3B4A3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97908911"/>
        <c:axId val="1776148207"/>
      </c:barChart>
      <c:catAx>
        <c:axId val="14979089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Antibiotics</a:t>
                </a:r>
              </a:p>
            </c:rich>
          </c:tx>
          <c:layout>
            <c:manualLayout>
              <c:xMode val="edge"/>
              <c:yMode val="edge"/>
              <c:x val="0.30537459885247498"/>
              <c:y val="0.936722697519038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776148207"/>
        <c:crosses val="autoZero"/>
        <c:auto val="1"/>
        <c:lblAlgn val="ctr"/>
        <c:lblOffset val="100"/>
        <c:noMultiLvlLbl val="0"/>
      </c:catAx>
      <c:valAx>
        <c:axId val="1776148207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Percentage (%)</a:t>
                </a:r>
              </a:p>
            </c:rich>
          </c:tx>
          <c:layout>
            <c:manualLayout>
              <c:xMode val="edge"/>
              <c:yMode val="edge"/>
              <c:x val="1.4267139939706311E-2"/>
              <c:y val="0.284114825147191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97908911"/>
        <c:crosses val="autoZero"/>
        <c:crossBetween val="between"/>
        <c:majorUnit val="20"/>
        <c:min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299627522227157"/>
          <c:y val="0.90655469996716775"/>
          <c:w val="0.33909653844357129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0.01096</cdr:x>
      <cdr:y>0.93371</cdr:y>
    </cdr:from>
    <cdr:to>
      <cdr:x>0.20856</cdr:x>
      <cdr:y>1</cdr:y>
    </cdr:to>
    <cdr:sp macro="" textlink="">
      <cdr:nvSpPr>
        <cdr:cNvPr id="3" name="TextBox 7">
          <a:extLst xmlns:a="http://schemas.openxmlformats.org/drawingml/2006/main">
            <a:ext uri="{FF2B5EF4-FFF2-40B4-BE49-F238E27FC236}">
              <a16:creationId xmlns:a16="http://schemas.microsoft.com/office/drawing/2014/main" id="{F1ECBDCE-9076-46AF-8E31-3F7453B02FA4}"/>
            </a:ext>
          </a:extLst>
        </cdr:cNvPr>
        <cdr:cNvSpPr txBox="1"/>
      </cdr:nvSpPr>
      <cdr:spPr>
        <a:xfrm xmlns:a="http://schemas.openxmlformats.org/drawingml/2006/main" flipH="1">
          <a:off x="69753" y="4978991"/>
          <a:ext cx="1257576" cy="3535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Figure 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0.11747</cdr:x>
      <cdr:y>0.88963</cdr:y>
    </cdr:from>
    <cdr:to>
      <cdr:x>0.21626</cdr:x>
      <cdr:y>1</cdr:y>
    </cdr:to>
    <cdr:sp macro="" textlink="">
      <cdr:nvSpPr>
        <cdr:cNvPr id="4" name="TextBox 66">
          <a:extLst xmlns:a="http://schemas.openxmlformats.org/drawingml/2006/main">
            <a:ext uri="{FF2B5EF4-FFF2-40B4-BE49-F238E27FC236}">
              <a16:creationId xmlns:a16="http://schemas.microsoft.com/office/drawing/2014/main" id="{1E2DE569-0B33-4643-BB8F-3C30696E58E9}"/>
            </a:ext>
          </a:extLst>
        </cdr:cNvPr>
        <cdr:cNvSpPr txBox="1"/>
      </cdr:nvSpPr>
      <cdr:spPr>
        <a:xfrm xmlns:a="http://schemas.openxmlformats.org/drawingml/2006/main" flipH="1">
          <a:off x="1240655" y="2977090"/>
          <a:ext cx="10434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Figure 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724B7-69AD-4A9C-B8EE-FF78E6620D5A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FCD8B-33C3-4468-99A9-2906379C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62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FCD8B-33C3-4468-99A9-2906379C5C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FCD8B-33C3-4468-99A9-2906379C5C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5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FCD8B-33C3-4468-99A9-2906379C5C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8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.pn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4" Type="http://schemas.openxmlformats.org/officeDocument/2006/relationships/image" Target="../media/image3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171028"/>
            <a:ext cx="18288001" cy="5337378"/>
            <a:chOff x="0" y="-57150"/>
            <a:chExt cx="3021109" cy="7764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79613" y="2837109"/>
            <a:ext cx="12198407" cy="2185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Pathotyping and Antimicrobial Susceptibility Profiling of </a:t>
            </a:r>
            <a:r>
              <a:rPr lang="en-US" sz="4400" i="1" dirty="0">
                <a:solidFill>
                  <a:schemeClr val="bg1"/>
                </a:solidFill>
              </a:rPr>
              <a:t>Escherichia coli</a:t>
            </a:r>
            <a:r>
              <a:rPr lang="en-US" sz="4400" dirty="0">
                <a:solidFill>
                  <a:schemeClr val="bg1"/>
                </a:solidFill>
              </a:rPr>
              <a:t> Isolated from Informal Water Sources in Kibera Informal Settlements</a:t>
            </a:r>
            <a:r>
              <a:rPr lang="en-US" sz="5400" dirty="0">
                <a:solidFill>
                  <a:schemeClr val="bg1"/>
                </a:solidFill>
              </a:rPr>
              <a:t>.</a:t>
            </a:r>
            <a:endParaRPr lang="en-GB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754322" y="5128168"/>
            <a:ext cx="9579369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Teresia Nyaga</a:t>
            </a:r>
            <a:r>
              <a:rPr lang="en-US" sz="2600" baseline="30000" dirty="0">
                <a:solidFill>
                  <a:schemeClr val="bg1"/>
                </a:solidFill>
              </a:rPr>
              <a:t>1,2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Edinah</a:t>
            </a:r>
            <a:r>
              <a:rPr lang="en-US" sz="2600" dirty="0">
                <a:solidFill>
                  <a:schemeClr val="bg1"/>
                </a:solidFill>
              </a:rPr>
              <a:t> Song’oro</a:t>
            </a:r>
            <a:r>
              <a:rPr lang="en-US" sz="2600" baseline="30000" dirty="0">
                <a:solidFill>
                  <a:schemeClr val="bg1"/>
                </a:solidFill>
              </a:rPr>
              <a:t>3</a:t>
            </a:r>
            <a:r>
              <a:rPr lang="en-US" sz="2600" dirty="0">
                <a:solidFill>
                  <a:schemeClr val="bg1"/>
                </a:solidFill>
              </a:rPr>
              <a:t>, Elizabeth Matey</a:t>
            </a:r>
            <a:r>
              <a:rPr lang="en-US" sz="2600" baseline="30000" dirty="0">
                <a:solidFill>
                  <a:schemeClr val="bg1"/>
                </a:solidFill>
              </a:rPr>
              <a:t>4</a:t>
            </a:r>
            <a:r>
              <a:rPr lang="en-US" sz="2600" dirty="0">
                <a:solidFill>
                  <a:schemeClr val="bg1"/>
                </a:solidFill>
              </a:rPr>
              <a:t>, Jenifer Njuhigu</a:t>
            </a:r>
            <a:r>
              <a:rPr lang="en-US" sz="2600" baseline="30000" dirty="0">
                <a:solidFill>
                  <a:schemeClr val="bg1"/>
                </a:solidFill>
              </a:rPr>
              <a:t>2</a:t>
            </a:r>
            <a:r>
              <a:rPr lang="en-US" sz="2600" dirty="0">
                <a:solidFill>
                  <a:schemeClr val="bg1"/>
                </a:solidFill>
              </a:rPr>
              <a:t>, Peter Nthiga</a:t>
            </a:r>
            <a:r>
              <a:rPr lang="en-US" sz="2600" baseline="30000" dirty="0">
                <a:solidFill>
                  <a:schemeClr val="bg1"/>
                </a:solidFill>
              </a:rPr>
              <a:t>5</a:t>
            </a:r>
            <a:r>
              <a:rPr lang="en-US" sz="2600" dirty="0">
                <a:solidFill>
                  <a:schemeClr val="bg1"/>
                </a:solidFill>
              </a:rPr>
              <a:t>, Susan Githii</a:t>
            </a:r>
            <a:r>
              <a:rPr lang="en-US" sz="2600" baseline="30000" dirty="0">
                <a:solidFill>
                  <a:schemeClr val="bg1"/>
                </a:solidFill>
              </a:rPr>
              <a:t>1,2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918278" y="5948991"/>
            <a:ext cx="10217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National Public Health Laboratories (KNPHI)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25</a:t>
            </a:r>
            <a:r>
              <a:rPr lang="en-US" dirty="0">
                <a:solidFill>
                  <a:schemeClr val="bg1"/>
                </a:solidFill>
              </a:rPr>
              <a:t>National Public Health Institute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3</a:t>
            </a:r>
            <a:r>
              <a:rPr lang="en-US" dirty="0">
                <a:solidFill>
                  <a:schemeClr val="bg1"/>
                </a:solidFill>
              </a:rPr>
              <a:t> Department of Medical Microbiology, COHES, JKUAT 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 Kenya Medical Research Institute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5</a:t>
            </a:r>
            <a:r>
              <a:rPr lang="en-US" dirty="0">
                <a:solidFill>
                  <a:schemeClr val="bg1"/>
                </a:solidFill>
              </a:rPr>
              <a:t> University of the Free State - Next Generation Sequencing Unit</a:t>
            </a:r>
          </a:p>
          <a:p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609600" y="7497799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One Health approach and climate-sensitive health threats</a:t>
            </a:r>
            <a:r>
              <a:rPr lang="en-US" b="1" dirty="0"/>
              <a:t>.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E73AC13-4E6A-4562-9905-FCC3767FB7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524" y="8244483"/>
            <a:ext cx="1511378" cy="152407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3C757CD-4A10-4964-A97A-A2F827EB1C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1224" y="8327103"/>
            <a:ext cx="1450439" cy="150143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5764029-B08C-4848-8D09-B4B3181F44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7356" y="8344072"/>
            <a:ext cx="2464061" cy="108135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17F8FFB-EF8C-440A-B89F-35E905B865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0197" y="8356433"/>
            <a:ext cx="2157402" cy="10428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5" y="2529621"/>
            <a:ext cx="13623146" cy="5833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i="1" dirty="0">
                <a:cs typeface="Arial" panose="020B0604020202020204" pitchFamily="34" charset="0"/>
              </a:rPr>
              <a:t>E. coli </a:t>
            </a:r>
            <a:r>
              <a:rPr lang="en-US" sz="3200" dirty="0">
                <a:cs typeface="Arial" panose="020B0604020202020204" pitchFamily="34" charset="0"/>
              </a:rPr>
              <a:t>is </a:t>
            </a:r>
            <a:r>
              <a:rPr lang="en-US" sz="3200" b="1" dirty="0">
                <a:cs typeface="Arial" panose="020B0604020202020204" pitchFamily="34" charset="0"/>
              </a:rPr>
              <a:t>priority</a:t>
            </a:r>
            <a:r>
              <a:rPr lang="en-US" sz="3200" dirty="0">
                <a:cs typeface="Arial" panose="020B0604020202020204" pitchFamily="34" charset="0"/>
              </a:rPr>
              <a:t> pathogens for </a:t>
            </a:r>
            <a:r>
              <a:rPr lang="en-US" sz="3200" b="1" dirty="0">
                <a:cs typeface="Arial" panose="020B0604020202020204" pitchFamily="34" charset="0"/>
              </a:rPr>
              <a:t>AMR </a:t>
            </a:r>
            <a:r>
              <a:rPr lang="en-US" sz="3200" dirty="0">
                <a:cs typeface="Arial" panose="020B0604020202020204" pitchFamily="34" charset="0"/>
              </a:rPr>
              <a:t>surveillance and  fecal contamination </a:t>
            </a:r>
            <a:r>
              <a:rPr lang="en-US" sz="3200" b="1" dirty="0">
                <a:cs typeface="Arial" panose="020B0604020202020204" pitchFamily="34" charset="0"/>
              </a:rPr>
              <a:t>indicator</a:t>
            </a:r>
            <a:r>
              <a:rPr lang="en-US" sz="3200" dirty="0">
                <a:cs typeface="Arial" panose="020B0604020202020204" pitchFamily="34" charset="0"/>
              </a:rPr>
              <a:t> in WHO.</a:t>
            </a:r>
            <a:endParaRPr lang="en-US" sz="3200" b="1" dirty="0"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It causes </a:t>
            </a:r>
            <a:r>
              <a:rPr lang="en-US" sz="3200" b="1" dirty="0">
                <a:cs typeface="Arial" panose="020B0604020202020204" pitchFamily="34" charset="0"/>
              </a:rPr>
              <a:t>250 million infections </a:t>
            </a:r>
            <a:r>
              <a:rPr lang="en-US" sz="3200" dirty="0">
                <a:cs typeface="Arial" panose="020B0604020202020204" pitchFamily="34" charset="0"/>
              </a:rPr>
              <a:t>and </a:t>
            </a:r>
            <a:r>
              <a:rPr lang="en-US" sz="3200" b="1" dirty="0">
                <a:cs typeface="Arial" panose="020B0604020202020204" pitchFamily="34" charset="0"/>
              </a:rPr>
              <a:t>65,000 deaths </a:t>
            </a:r>
            <a:r>
              <a:rPr lang="en-US" sz="3200" dirty="0">
                <a:cs typeface="Arial" panose="020B0604020202020204" pitchFamily="34" charset="0"/>
              </a:rPr>
              <a:t>annually in Sub-Saharan Africa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Infections are </a:t>
            </a:r>
            <a:r>
              <a:rPr lang="en-US" sz="3200" b="1" dirty="0">
                <a:cs typeface="Arial" panose="020B0604020202020204" pitchFamily="34" charset="0"/>
              </a:rPr>
              <a:t>spread </a:t>
            </a:r>
            <a:r>
              <a:rPr lang="en-US" sz="3200" dirty="0">
                <a:cs typeface="Arial" panose="020B0604020202020204" pitchFamily="34" charset="0"/>
              </a:rPr>
              <a:t>through contaminated </a:t>
            </a:r>
            <a:r>
              <a:rPr lang="en-US" sz="3200" b="1" dirty="0">
                <a:cs typeface="Arial" panose="020B0604020202020204" pitchFamily="34" charset="0"/>
              </a:rPr>
              <a:t>water, food</a:t>
            </a:r>
            <a:r>
              <a:rPr lang="en-US" sz="3200" dirty="0">
                <a:cs typeface="Arial" panose="020B0604020202020204" pitchFamily="34" charset="0"/>
              </a:rPr>
              <a:t>, or </a:t>
            </a:r>
            <a:r>
              <a:rPr lang="en-US" sz="3200" b="1" dirty="0">
                <a:cs typeface="Arial" panose="020B0604020202020204" pitchFamily="34" charset="0"/>
              </a:rPr>
              <a:t>fecal-oral</a:t>
            </a:r>
            <a:r>
              <a:rPr lang="en-US" sz="3200" dirty="0">
                <a:cs typeface="Arial" panose="020B0604020202020204" pitchFamily="34" charset="0"/>
              </a:rPr>
              <a:t> routes.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Globally, about</a:t>
            </a:r>
            <a:r>
              <a:rPr lang="en-US" sz="3200" b="1" dirty="0"/>
              <a:t> 2 billion </a:t>
            </a:r>
            <a:r>
              <a:rPr lang="en-US" sz="3200" dirty="0"/>
              <a:t>people consume water contaminated with fecal matter, including over </a:t>
            </a:r>
            <a:r>
              <a:rPr lang="en-US" sz="3200" b="1" dirty="0"/>
              <a:t>50% </a:t>
            </a:r>
            <a:r>
              <a:rPr lang="en-US" sz="3200" dirty="0"/>
              <a:t>of the population in </a:t>
            </a:r>
            <a:r>
              <a:rPr lang="en-US" sz="3200" b="1" dirty="0"/>
              <a:t>sub-Saharan Africa </a:t>
            </a:r>
            <a:r>
              <a:rPr lang="en-US" sz="3200" dirty="0"/>
              <a:t>and </a:t>
            </a:r>
            <a:r>
              <a:rPr lang="en-US" sz="3200" b="1" dirty="0"/>
              <a:t>more than half </a:t>
            </a:r>
            <a:r>
              <a:rPr lang="en-US" sz="3200" dirty="0"/>
              <a:t>of the population in Kenya. </a:t>
            </a:r>
            <a:endParaRPr lang="en-US" sz="3200" dirty="0">
              <a:cs typeface="Arial" panose="020B0604020202020204" pitchFamily="34" charset="0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FDB57F8-9E4D-4C56-9F2A-05F1B968A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426919" y="3650327"/>
            <a:ext cx="5480672" cy="34461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5" y="2529621"/>
            <a:ext cx="10956145" cy="5929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Drinking </a:t>
            </a:r>
            <a:r>
              <a:rPr lang="en-US" sz="3200" b="1" dirty="0">
                <a:cs typeface="Arial" panose="020B0604020202020204" pitchFamily="34" charset="0"/>
              </a:rPr>
              <a:t>contaminated water </a:t>
            </a:r>
            <a:r>
              <a:rPr lang="en-US" sz="3200" dirty="0">
                <a:cs typeface="Arial" panose="020B0604020202020204" pitchFamily="34" charset="0"/>
              </a:rPr>
              <a:t>may result in </a:t>
            </a:r>
            <a:r>
              <a:rPr lang="en-US" sz="3200" b="1" dirty="0">
                <a:cs typeface="Arial" panose="020B0604020202020204" pitchFamily="34" charset="0"/>
              </a:rPr>
              <a:t>waterborne infections </a:t>
            </a:r>
            <a:r>
              <a:rPr lang="en-US" sz="3200" dirty="0">
                <a:cs typeface="Arial" panose="020B0604020202020204" pitchFamily="34" charset="0"/>
              </a:rPr>
              <a:t>and spread </a:t>
            </a:r>
            <a:r>
              <a:rPr lang="en-US" sz="3200" b="1" dirty="0">
                <a:cs typeface="Arial" panose="020B0604020202020204" pitchFamily="34" charset="0"/>
              </a:rPr>
              <a:t>AMR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Waterborne diseases are common, accounting for </a:t>
            </a:r>
            <a:r>
              <a:rPr lang="en-US" sz="3200" b="1" dirty="0">
                <a:cs typeface="Arial" panose="020B0604020202020204" pitchFamily="34" charset="0"/>
              </a:rPr>
              <a:t>70% of epidemic-related emergencies in Kenya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AMR deaths were 1.3M in 2019 and may be 10M in 2050</a:t>
            </a:r>
            <a:r>
              <a:rPr lang="en-US" sz="3200" b="1" dirty="0">
                <a:cs typeface="Arial" panose="020B0604020202020204" pitchFamily="34" charset="0"/>
              </a:rPr>
              <a:t>. 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 WHO Global antibiotic resistance surveillance report 2025 indicate that </a:t>
            </a:r>
            <a:r>
              <a:rPr lang="en-US" sz="3200" b="1" dirty="0"/>
              <a:t>1 in 6 bacterial infection</a:t>
            </a:r>
            <a:r>
              <a:rPr lang="en-US" sz="3200" dirty="0"/>
              <a:t> is caused by </a:t>
            </a:r>
            <a:r>
              <a:rPr lang="en-US" sz="3200" b="1" dirty="0"/>
              <a:t>multidrug resistant pathogen </a:t>
            </a:r>
            <a:r>
              <a:rPr lang="en-US" sz="3200" dirty="0"/>
              <a:t>especially in LMICs</a:t>
            </a:r>
            <a:endParaRPr lang="en-US" sz="3200" b="1" dirty="0">
              <a:cs typeface="Arial" panose="020B0604020202020204" pitchFamily="34" charset="0"/>
            </a:endParaRP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AMR surveillance in Kenya neglects the environmental aspect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KE" sz="3200" dirty="0">
                <a:cs typeface="Arial" panose="020B0604020202020204" pitchFamily="34" charset="0"/>
              </a:rPr>
              <a:t>Informal w</a:t>
            </a:r>
            <a:r>
              <a:rPr lang="en-US" sz="3200" dirty="0">
                <a:cs typeface="Arial" panose="020B0604020202020204" pitchFamily="34" charset="0"/>
              </a:rPr>
              <a:t>ater</a:t>
            </a:r>
            <a:r>
              <a:rPr lang="en-US" altLang="en-KE" sz="3200" dirty="0">
                <a:cs typeface="Arial" panose="020B0604020202020204" pitchFamily="34" charset="0"/>
              </a:rPr>
              <a:t> account for </a:t>
            </a:r>
            <a:r>
              <a:rPr lang="en-US" altLang="en-KE" sz="3200" b="1" dirty="0">
                <a:cs typeface="Arial" panose="020B0604020202020204" pitchFamily="34" charset="0"/>
              </a:rPr>
              <a:t>98% </a:t>
            </a:r>
            <a:r>
              <a:rPr lang="en-US" altLang="en-KE" sz="3200" dirty="0">
                <a:cs typeface="Arial" panose="020B0604020202020204" pitchFamily="34" charset="0"/>
              </a:rPr>
              <a:t>of water</a:t>
            </a:r>
            <a:r>
              <a:rPr lang="en-US" sz="3200" dirty="0">
                <a:cs typeface="Arial" panose="020B0604020202020204" pitchFamily="34" charset="0"/>
              </a:rPr>
              <a:t> consumed in </a:t>
            </a:r>
            <a:r>
              <a:rPr lang="en-US" sz="3200" b="1" dirty="0">
                <a:cs typeface="Arial" panose="020B0604020202020204" pitchFamily="34" charset="0"/>
              </a:rPr>
              <a:t>Kibera informal settlements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altLang="en-KE" sz="3200" dirty="0">
                <a:cs typeface="Arial" panose="020B0604020202020204" pitchFamily="34" charset="0"/>
              </a:rPr>
              <a:t>, however its </a:t>
            </a:r>
            <a:r>
              <a:rPr lang="en-US" sz="3200" dirty="0">
                <a:cs typeface="Arial" panose="020B0604020202020204" pitchFamily="34" charset="0"/>
              </a:rPr>
              <a:t>quality is unknown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9600978C-5AAE-48E9-9CFF-20FA26E2CC81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1658600" y="2536246"/>
            <a:ext cx="6231745" cy="733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2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1676400" y="5009925"/>
            <a:ext cx="14630400" cy="2809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/>
              <a:t>Specific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To determine the </a:t>
            </a:r>
            <a:r>
              <a:rPr lang="en-US" sz="3600" b="1" dirty="0"/>
              <a:t>prevalence of </a:t>
            </a:r>
            <a:r>
              <a:rPr lang="en-US" sz="3600" b="1" i="1" dirty="0"/>
              <a:t>E. coli </a:t>
            </a:r>
            <a:r>
              <a:rPr lang="en-US" sz="3600" dirty="0"/>
              <a:t>in Kibera informal settlements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To determine the </a:t>
            </a:r>
            <a:r>
              <a:rPr lang="en-US" sz="3600" b="1" dirty="0"/>
              <a:t>antimicrobial susceptibility patterns of </a:t>
            </a:r>
            <a:r>
              <a:rPr lang="en-US" sz="3600" b="1" i="1" dirty="0"/>
              <a:t>E. coli</a:t>
            </a:r>
            <a:r>
              <a:rPr lang="en-US" sz="3600" b="1" dirty="0"/>
              <a:t> </a:t>
            </a:r>
            <a:r>
              <a:rPr lang="en-US" sz="3600" dirty="0"/>
              <a:t>isolated.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To determine </a:t>
            </a:r>
            <a:r>
              <a:rPr lang="en-US" sz="3600" b="1" dirty="0"/>
              <a:t>pathotypes of </a:t>
            </a:r>
            <a:r>
              <a:rPr lang="en-US" sz="3600" b="1" i="1" dirty="0"/>
              <a:t>E. coli</a:t>
            </a:r>
            <a:r>
              <a:rPr lang="en-US" sz="3600" dirty="0"/>
              <a:t> isolated in Kibera informal settlements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3D725666-7A50-408C-AF1E-84525924CDA2}"/>
              </a:ext>
            </a:extLst>
          </p:cNvPr>
          <p:cNvSpPr/>
          <p:nvPr/>
        </p:nvSpPr>
        <p:spPr>
          <a:xfrm>
            <a:off x="1676400" y="2400300"/>
            <a:ext cx="14249400" cy="201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+mj-lt"/>
              </a:rPr>
              <a:t>Main objective</a:t>
            </a:r>
          </a:p>
          <a:p>
            <a:pPr algn="ctr"/>
            <a:r>
              <a:rPr lang="en-US" sz="3600" dirty="0"/>
              <a:t>To determine the prevalence, pathotype distribution and anti microbial susceptibility profiles of </a:t>
            </a:r>
            <a:r>
              <a:rPr lang="en-US" sz="3600" i="1" dirty="0"/>
              <a:t>E. coli</a:t>
            </a:r>
            <a:r>
              <a:rPr lang="en-US" sz="3600" dirty="0"/>
              <a:t> isolated from informal water sources in Kibera.</a:t>
            </a: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6865837" y="2487540"/>
            <a:ext cx="10969942" cy="3185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Cross-sectional study in Kibera informal settlements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72 water were purposefully sampled in July 2024 , 6 samples per village.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i="1" dirty="0"/>
              <a:t>E. coli </a:t>
            </a:r>
            <a:r>
              <a:rPr lang="en-US" sz="3200" dirty="0"/>
              <a:t>enumeration: </a:t>
            </a:r>
            <a:r>
              <a:rPr lang="en-US" sz="3200" b="1" dirty="0"/>
              <a:t>membrane filtration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Confirmation of </a:t>
            </a:r>
            <a:r>
              <a:rPr lang="en-US" sz="3200" i="1" dirty="0"/>
              <a:t>E. coli: </a:t>
            </a:r>
            <a:r>
              <a:rPr lang="en-US" sz="3200" b="1" dirty="0"/>
              <a:t>biochemical tests</a:t>
            </a:r>
            <a:r>
              <a:rPr lang="en-US" sz="3200" dirty="0"/>
              <a:t>, gram stain, TSI and SIM.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D0BDC11B-06BE-4F6E-B8EA-DCCC6F244BF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763000" y="6309613"/>
            <a:ext cx="4953000" cy="352523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6F45576-BB09-43E3-BC91-5CACE1502A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3" y="2693291"/>
            <a:ext cx="5562124" cy="67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97655" y="2529621"/>
            <a:ext cx="7146145" cy="6401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2880" lvl="0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b="1" dirty="0"/>
              <a:t>Antimicrobial Susceptibility Testing</a:t>
            </a:r>
            <a:r>
              <a:rPr lang="en-US" altLang="en-US" sz="3200" dirty="0"/>
              <a:t>: disk Diffusion method using CLSI 2024.</a:t>
            </a:r>
          </a:p>
          <a:p>
            <a:pPr marL="182880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Tested antibiotics: 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Ampicillin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trimethoprim-sulfamethoxazole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Ciprofloxacin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Ceftazidime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Gentamicin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Cefuroxime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Cefepime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Nalidixic acid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meropenem a</a:t>
            </a:r>
          </a:p>
          <a:p>
            <a:pPr marL="640080" lvl="1" indent="-18288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200" dirty="0"/>
              <a:t>tetracycline.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2E51296-FBFC-4DAE-A318-C88274BCCC5E}"/>
              </a:ext>
            </a:extLst>
          </p:cNvPr>
          <p:cNvSpPr txBox="1"/>
          <p:nvPr/>
        </p:nvSpPr>
        <p:spPr>
          <a:xfrm>
            <a:off x="6779765" y="175139"/>
            <a:ext cx="916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PCR Master Mix 2 contained primers targeting,, and</a:t>
            </a:r>
          </a:p>
        </p:txBody>
      </p:sp>
      <p:pic>
        <p:nvPicPr>
          <p:cNvPr id="67" name="Picture 66" descr="antimicrobial resistance ...">
            <a:extLst>
              <a:ext uri="{FF2B5EF4-FFF2-40B4-BE49-F238E27FC236}">
                <a16:creationId xmlns:a16="http://schemas.microsoft.com/office/drawing/2014/main" id="{DEB877AF-EE38-4206-9BE3-9587286D4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778" y="2948103"/>
            <a:ext cx="8745147" cy="667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FF58FDD-CC61-4EE4-8CC0-A3E93A3E6735}"/>
              </a:ext>
            </a:extLst>
          </p:cNvPr>
          <p:cNvSpPr txBox="1"/>
          <p:nvPr/>
        </p:nvSpPr>
        <p:spPr>
          <a:xfrm>
            <a:off x="381000" y="2514627"/>
            <a:ext cx="7725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Molecular typing of </a:t>
            </a:r>
            <a:r>
              <a:rPr lang="en-US" sz="3200" b="1" i="1" dirty="0"/>
              <a:t>E. coli: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DNA extraction by </a:t>
            </a:r>
            <a:r>
              <a:rPr lang="en-US" sz="3200" dirty="0" err="1"/>
              <a:t>QIAamp</a:t>
            </a:r>
            <a:r>
              <a:rPr lang="en-US" sz="3200" dirty="0"/>
              <a:t> DNA Mini kit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Real time multiplex PCR: </a:t>
            </a:r>
            <a:endParaRPr lang="en-US" altLang="en-US" sz="32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2E51296-FBFC-4DAE-A318-C88274BCCC5E}"/>
              </a:ext>
            </a:extLst>
          </p:cNvPr>
          <p:cNvSpPr txBox="1"/>
          <p:nvPr/>
        </p:nvSpPr>
        <p:spPr>
          <a:xfrm>
            <a:off x="6779765" y="175139"/>
            <a:ext cx="916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PCR Master Mix 2 contained primers targeting,, and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17966346-F279-4B4E-81A8-DB380F66C8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540564"/>
              </p:ext>
            </p:extLst>
          </p:nvPr>
        </p:nvGraphicFramePr>
        <p:xfrm>
          <a:off x="228600" y="4248654"/>
          <a:ext cx="11003071" cy="5476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2773">
                  <a:extLst>
                    <a:ext uri="{9D8B030D-6E8A-4147-A177-3AD203B41FA5}">
                      <a16:colId xmlns:a16="http://schemas.microsoft.com/office/drawing/2014/main" val="802978971"/>
                    </a:ext>
                  </a:extLst>
                </a:gridCol>
                <a:gridCol w="4620298">
                  <a:extLst>
                    <a:ext uri="{9D8B030D-6E8A-4147-A177-3AD203B41FA5}">
                      <a16:colId xmlns:a16="http://schemas.microsoft.com/office/drawing/2014/main" val="1891948911"/>
                    </a:ext>
                  </a:extLst>
                </a:gridCol>
              </a:tblGrid>
              <a:tr h="626980">
                <a:tc>
                  <a:txBody>
                    <a:bodyPr/>
                    <a:lstStyle/>
                    <a:p>
                      <a:r>
                        <a:rPr lang="en-US" sz="2600" dirty="0"/>
                        <a:t>Target genes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Pathotype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705975"/>
                  </a:ext>
                </a:extLst>
              </a:tr>
              <a:tr h="626980">
                <a:tc>
                  <a:txBody>
                    <a:bodyPr/>
                    <a:lstStyle/>
                    <a:p>
                      <a:r>
                        <a:rPr lang="en-US" sz="2600" i="1" dirty="0" err="1"/>
                        <a:t>eae</a:t>
                      </a:r>
                      <a:r>
                        <a:rPr lang="en-US" sz="2600" i="1" dirty="0"/>
                        <a:t> </a:t>
                      </a:r>
                      <a:r>
                        <a:rPr lang="en-US" sz="2600" dirty="0"/>
                        <a:t>(intimin)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Enteropathogenic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(EPEC),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88698"/>
                  </a:ext>
                </a:extLst>
              </a:tr>
              <a:tr h="779506">
                <a:tc>
                  <a:txBody>
                    <a:bodyPr/>
                    <a:lstStyle/>
                    <a:p>
                      <a:r>
                        <a:rPr lang="en-US" sz="2600" i="1" dirty="0" err="1"/>
                        <a:t>aggR</a:t>
                      </a:r>
                      <a:r>
                        <a:rPr lang="en-US" sz="2600" dirty="0"/>
                        <a:t> (aggregative adherence regulator)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Enteroaggregative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(EAEC)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42673"/>
                  </a:ext>
                </a:extLst>
              </a:tr>
              <a:tr h="1104861">
                <a:tc>
                  <a:txBody>
                    <a:bodyPr/>
                    <a:lstStyle/>
                    <a:p>
                      <a:r>
                        <a:rPr lang="en-US" sz="2600" i="1" dirty="0"/>
                        <a:t>stx1 </a:t>
                      </a:r>
                      <a:r>
                        <a:rPr lang="en-US" sz="2600" dirty="0"/>
                        <a:t>and </a:t>
                      </a:r>
                      <a:r>
                        <a:rPr lang="en-US" sz="2600" i="1" dirty="0"/>
                        <a:t>stx2</a:t>
                      </a:r>
                      <a:r>
                        <a:rPr lang="en-US" sz="2600" dirty="0"/>
                        <a:t> (Shiga toxins 1 and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Enterohemorrhagic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(EHEC)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523845"/>
                  </a:ext>
                </a:extLst>
              </a:tr>
              <a:tr h="779506">
                <a:tc>
                  <a:txBody>
                    <a:bodyPr/>
                    <a:lstStyle/>
                    <a:p>
                      <a:r>
                        <a:rPr lang="en-US" sz="2600" i="1" dirty="0" err="1"/>
                        <a:t>ipaH</a:t>
                      </a:r>
                      <a:r>
                        <a:rPr lang="en-US" sz="2600" dirty="0"/>
                        <a:t> (invasion plasmid antigen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err="1"/>
                        <a:t>Enteroinvasive</a:t>
                      </a:r>
                      <a:r>
                        <a:rPr lang="en-US" sz="2600" dirty="0"/>
                        <a:t>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(EIEC)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67245"/>
                  </a:ext>
                </a:extLst>
              </a:tr>
              <a:tr h="779506">
                <a:tc>
                  <a:txBody>
                    <a:bodyPr/>
                    <a:lstStyle/>
                    <a:p>
                      <a:r>
                        <a:rPr lang="en-US" sz="2600" i="1" dirty="0" err="1"/>
                        <a:t>lt</a:t>
                      </a:r>
                      <a:r>
                        <a:rPr lang="en-US" sz="2600" i="1" dirty="0"/>
                        <a:t> </a:t>
                      </a:r>
                      <a:r>
                        <a:rPr lang="en-US" sz="2600" dirty="0"/>
                        <a:t>(heat-labile toxin) and </a:t>
                      </a:r>
                      <a:r>
                        <a:rPr lang="en-US" sz="2600" i="1" dirty="0" err="1"/>
                        <a:t>st</a:t>
                      </a:r>
                      <a:r>
                        <a:rPr lang="en-US" sz="2600" i="1" dirty="0"/>
                        <a:t> </a:t>
                      </a:r>
                      <a:r>
                        <a:rPr lang="en-US" sz="2600" dirty="0"/>
                        <a:t>(heat-stable toxin)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Enterotoxigenic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(ETEC)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85656"/>
                  </a:ext>
                </a:extLst>
              </a:tr>
              <a:tr h="779506">
                <a:tc>
                  <a:txBody>
                    <a:bodyPr/>
                    <a:lstStyle/>
                    <a:p>
                      <a:r>
                        <a:rPr lang="en-US" sz="2600" i="1" dirty="0" err="1"/>
                        <a:t>daaE</a:t>
                      </a:r>
                      <a:r>
                        <a:rPr lang="en-US" sz="2600" dirty="0"/>
                        <a:t> (Dr-binding adhesin family protein)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Diffusely Adherent </a:t>
                      </a:r>
                      <a:r>
                        <a:rPr lang="en-US" sz="2600" i="1" dirty="0"/>
                        <a:t>E. coli</a:t>
                      </a:r>
                      <a:r>
                        <a:rPr lang="en-US" sz="2600" dirty="0"/>
                        <a:t> (DAEC)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009439"/>
                  </a:ext>
                </a:extLst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7A248718-C6C7-4DE9-BCA4-8134573C7803}"/>
              </a:ext>
            </a:extLst>
          </p:cNvPr>
          <p:cNvSpPr txBox="1"/>
          <p:nvPr/>
        </p:nvSpPr>
        <p:spPr>
          <a:xfrm flipH="1">
            <a:off x="9127379" y="2520060"/>
            <a:ext cx="82156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/>
              <a:t>Data Analysis</a:t>
            </a:r>
            <a:r>
              <a:rPr lang="en-US" altLang="en-US" sz="3200" dirty="0"/>
              <a:t>: </a:t>
            </a:r>
            <a:r>
              <a:rPr lang="en-US" altLang="en-KE" sz="3200" dirty="0" err="1"/>
              <a:t>Ms</a:t>
            </a:r>
            <a:r>
              <a:rPr lang="en-US" altLang="en-KE" sz="3200" dirty="0"/>
              <a:t> excel, </a:t>
            </a:r>
            <a:r>
              <a:rPr lang="en-US" altLang="en-US" sz="3200" dirty="0"/>
              <a:t>WHONET (2024) and </a:t>
            </a:r>
            <a:r>
              <a:rPr lang="en-US" altLang="en-US" sz="3200" dirty="0" err="1"/>
              <a:t>stata</a:t>
            </a:r>
            <a:r>
              <a:rPr lang="en-US" altLang="en-US" sz="3200" dirty="0"/>
              <a:t> version 16 </a:t>
            </a:r>
            <a:endParaRPr lang="en-US" altLang="en-US" sz="3200" b="1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C95A31A8-0512-4F04-AB18-256D95817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1000" y="3467101"/>
            <a:ext cx="6248400" cy="59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8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B1BB1696-E7D7-4D89-B902-570C8D51DDC4}"/>
              </a:ext>
            </a:extLst>
          </p:cNvPr>
          <p:cNvSpPr txBox="1">
            <a:spLocks/>
          </p:cNvSpPr>
          <p:nvPr/>
        </p:nvSpPr>
        <p:spPr>
          <a:xfrm>
            <a:off x="609599" y="2492189"/>
            <a:ext cx="5569217" cy="6626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r>
              <a:rPr lang="en-US" b="1" dirty="0"/>
              <a:t>Sources of informal water</a:t>
            </a:r>
            <a:endParaRPr lang="en-GB" b="1" dirty="0"/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B64E7A9C-F7BC-42DF-82F6-A740EB7BCC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2168963"/>
              </p:ext>
            </p:extLst>
          </p:nvPr>
        </p:nvGraphicFramePr>
        <p:xfrm>
          <a:off x="792569" y="4080754"/>
          <a:ext cx="4572000" cy="4540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3B5DA8C3-7821-411D-A3C9-9F8373A5D6F2}"/>
              </a:ext>
            </a:extLst>
          </p:cNvPr>
          <p:cNvSpPr txBox="1"/>
          <p:nvPr/>
        </p:nvSpPr>
        <p:spPr>
          <a:xfrm flipH="1">
            <a:off x="713884" y="9107517"/>
            <a:ext cx="187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</a:t>
            </a:r>
          </a:p>
        </p:txBody>
      </p:sp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02BA7225-C837-4C8F-B3AB-93EA1CC787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205725"/>
              </p:ext>
            </p:extLst>
          </p:nvPr>
        </p:nvGraphicFramePr>
        <p:xfrm>
          <a:off x="5833872" y="3879440"/>
          <a:ext cx="4757927" cy="5507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5" name="TextBox 84">
            <a:extLst>
              <a:ext uri="{FF2B5EF4-FFF2-40B4-BE49-F238E27FC236}">
                <a16:creationId xmlns:a16="http://schemas.microsoft.com/office/drawing/2014/main" id="{BD133E18-8C89-4F93-B689-3178592A25DE}"/>
              </a:ext>
            </a:extLst>
          </p:cNvPr>
          <p:cNvSpPr txBox="1"/>
          <p:nvPr/>
        </p:nvSpPr>
        <p:spPr>
          <a:xfrm>
            <a:off x="6804558" y="9476849"/>
            <a:ext cx="1408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2D547EF7-31F1-4A29-A12B-4F760C497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278663"/>
              </p:ext>
            </p:extLst>
          </p:nvPr>
        </p:nvGraphicFramePr>
        <p:xfrm>
          <a:off x="11652965" y="3879440"/>
          <a:ext cx="5937193" cy="5966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8641">
                  <a:extLst>
                    <a:ext uri="{9D8B030D-6E8A-4147-A177-3AD203B41FA5}">
                      <a16:colId xmlns:a16="http://schemas.microsoft.com/office/drawing/2014/main" val="674768380"/>
                    </a:ext>
                  </a:extLst>
                </a:gridCol>
                <a:gridCol w="1979276">
                  <a:extLst>
                    <a:ext uri="{9D8B030D-6E8A-4147-A177-3AD203B41FA5}">
                      <a16:colId xmlns:a16="http://schemas.microsoft.com/office/drawing/2014/main" val="51352143"/>
                    </a:ext>
                  </a:extLst>
                </a:gridCol>
                <a:gridCol w="1979276">
                  <a:extLst>
                    <a:ext uri="{9D8B030D-6E8A-4147-A177-3AD203B41FA5}">
                      <a16:colId xmlns:a16="http://schemas.microsoft.com/office/drawing/2014/main" val="2358869456"/>
                    </a:ext>
                  </a:extLst>
                </a:gridCol>
              </a:tblGrid>
              <a:tr h="16791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Pollution Sources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Count of Exposed Samples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Percent of Exposed Samples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extLst>
                  <a:ext uri="{0D108BD9-81ED-4DB2-BD59-A6C34878D82A}">
                    <a16:rowId xmlns:a16="http://schemas.microsoft.com/office/drawing/2014/main" val="175225230"/>
                  </a:ext>
                </a:extLst>
              </a:tr>
              <a:tr h="9680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Sewage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36</a:t>
                      </a:r>
                      <a:endParaRPr lang="en-GB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50.00%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extLst>
                  <a:ext uri="{0D108BD9-81ED-4DB2-BD59-A6C34878D82A}">
                    <a16:rowId xmlns:a16="http://schemas.microsoft.com/office/drawing/2014/main" val="2689948524"/>
                  </a:ext>
                </a:extLst>
              </a:tr>
              <a:tr h="9680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Public toilet</a:t>
                      </a:r>
                      <a:endParaRPr lang="en-GB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5.56%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extLst>
                  <a:ext uri="{0D108BD9-81ED-4DB2-BD59-A6C34878D82A}">
                    <a16:rowId xmlns:a16="http://schemas.microsoft.com/office/drawing/2014/main" val="2557639396"/>
                  </a:ext>
                </a:extLst>
              </a:tr>
              <a:tr h="10985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Dusty rooftop</a:t>
                      </a:r>
                      <a:endParaRPr lang="en-GB" sz="2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2.78%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extLst>
                  <a:ext uri="{0D108BD9-81ED-4DB2-BD59-A6C34878D82A}">
                    <a16:rowId xmlns:a16="http://schemas.microsoft.com/office/drawing/2014/main" val="2085819505"/>
                  </a:ext>
                </a:extLst>
              </a:tr>
              <a:tr h="9680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None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30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41.67%</a:t>
                      </a:r>
                      <a:endParaRPr lang="en-GB" sz="2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70" marR="102870" marT="0" marB="0" anchor="b"/>
                </a:tc>
                <a:extLst>
                  <a:ext uri="{0D108BD9-81ED-4DB2-BD59-A6C34878D82A}">
                    <a16:rowId xmlns:a16="http://schemas.microsoft.com/office/drawing/2014/main" val="2270206990"/>
                  </a:ext>
                </a:extLst>
              </a:tr>
            </a:tbl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E1AA0468-D814-4013-8985-AEF48EBA98EA}"/>
              </a:ext>
            </a:extLst>
          </p:cNvPr>
          <p:cNvSpPr txBox="1"/>
          <p:nvPr/>
        </p:nvSpPr>
        <p:spPr>
          <a:xfrm>
            <a:off x="12116009" y="2992901"/>
            <a:ext cx="3726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000" b="1" dirty="0"/>
              <a:t>Pollution sources</a:t>
            </a:r>
            <a:endParaRPr lang="en-GB" sz="30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DA2908E-F56F-4E7E-9AB4-F3DD007721FB}"/>
              </a:ext>
            </a:extLst>
          </p:cNvPr>
          <p:cNvSpPr txBox="1"/>
          <p:nvPr/>
        </p:nvSpPr>
        <p:spPr>
          <a:xfrm>
            <a:off x="1257300" y="2027833"/>
            <a:ext cx="153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Description of informal water sources in Kibera informal settlements</a:t>
            </a:r>
          </a:p>
        </p:txBody>
      </p:sp>
      <p:sp>
        <p:nvSpPr>
          <p:cNvPr id="69" name="Content Placeholder 3">
            <a:extLst>
              <a:ext uri="{FF2B5EF4-FFF2-40B4-BE49-F238E27FC236}">
                <a16:creationId xmlns:a16="http://schemas.microsoft.com/office/drawing/2014/main" id="{CDFE8157-F44D-4B87-8033-69B7CEEC03C7}"/>
              </a:ext>
            </a:extLst>
          </p:cNvPr>
          <p:cNvSpPr txBox="1">
            <a:spLocks/>
          </p:cNvSpPr>
          <p:nvPr/>
        </p:nvSpPr>
        <p:spPr>
          <a:xfrm>
            <a:off x="6178816" y="3290901"/>
            <a:ext cx="4757927" cy="6517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Treatment methods used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1C709A60-450C-46FD-9059-7842182195DA}"/>
              </a:ext>
            </a:extLst>
          </p:cNvPr>
          <p:cNvSpPr txBox="1">
            <a:spLocks/>
          </p:cNvSpPr>
          <p:nvPr/>
        </p:nvSpPr>
        <p:spPr>
          <a:xfrm>
            <a:off x="304800" y="2598648"/>
            <a:ext cx="10515600" cy="105455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Prevalence of </a:t>
            </a:r>
            <a:r>
              <a:rPr lang="en-US" i="1" dirty="0"/>
              <a:t>E. coli</a:t>
            </a:r>
            <a:endParaRPr lang="en-GB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5BD42DB8-6DD6-4896-A529-87692EA12363}"/>
              </a:ext>
            </a:extLst>
          </p:cNvPr>
          <p:cNvSpPr txBox="1">
            <a:spLocks/>
          </p:cNvSpPr>
          <p:nvPr/>
        </p:nvSpPr>
        <p:spPr>
          <a:xfrm>
            <a:off x="377796" y="3771900"/>
            <a:ext cx="6708804" cy="556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E. coli</a:t>
            </a:r>
            <a:r>
              <a:rPr lang="en-US" dirty="0"/>
              <a:t> was detected in 21 out of 72water samples (</a:t>
            </a:r>
            <a:r>
              <a:rPr lang="en-US" b="1" dirty="0"/>
              <a:t>29.2%)</a:t>
            </a:r>
            <a:r>
              <a:rPr lang="en-US" b="1" i="1" dirty="0"/>
              <a:t>. </a:t>
            </a:r>
          </a:p>
          <a:p>
            <a:r>
              <a:rPr lang="en-US" i="1" dirty="0"/>
              <a:t>E. coli</a:t>
            </a:r>
            <a:r>
              <a:rPr lang="en-US" dirty="0"/>
              <a:t> concentration ranged from </a:t>
            </a:r>
            <a:r>
              <a:rPr lang="en-US" b="1" dirty="0"/>
              <a:t>0 to 87</a:t>
            </a:r>
            <a:r>
              <a:rPr lang="en-US" dirty="0"/>
              <a:t> colony‑forming units (CFU) per 100 ml. </a:t>
            </a:r>
          </a:p>
          <a:p>
            <a:r>
              <a:rPr lang="en-US" dirty="0"/>
              <a:t>Overall mean was 4.5 CFU/100 ml. </a:t>
            </a:r>
          </a:p>
          <a:p>
            <a:r>
              <a:rPr lang="en-US" dirty="0"/>
              <a:t>Both the median and the mode were 0 CFU/100 ml</a:t>
            </a:r>
          </a:p>
        </p:txBody>
      </p:sp>
      <p:graphicFrame>
        <p:nvGraphicFramePr>
          <p:cNvPr id="63" name="Content Placeholder 9">
            <a:extLst>
              <a:ext uri="{FF2B5EF4-FFF2-40B4-BE49-F238E27FC236}">
                <a16:creationId xmlns:a16="http://schemas.microsoft.com/office/drawing/2014/main" id="{2F9719C8-359E-42B6-A6EA-740125F3E3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06572"/>
              </p:ext>
            </p:extLst>
          </p:nvPr>
        </p:nvGraphicFramePr>
        <p:xfrm>
          <a:off x="7924800" y="3009901"/>
          <a:ext cx="8168003" cy="5956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" name="TextBox 1">
            <a:extLst>
              <a:ext uri="{FF2B5EF4-FFF2-40B4-BE49-F238E27FC236}">
                <a16:creationId xmlns:a16="http://schemas.microsoft.com/office/drawing/2014/main" id="{121BF822-6468-499A-A34F-E31953C3E7CD}"/>
              </a:ext>
            </a:extLst>
          </p:cNvPr>
          <p:cNvSpPr txBox="1"/>
          <p:nvPr/>
        </p:nvSpPr>
        <p:spPr>
          <a:xfrm>
            <a:off x="9807318" y="9035568"/>
            <a:ext cx="2788168" cy="2989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29503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0" y="1296076"/>
            <a:ext cx="18311555" cy="893886"/>
            <a:chOff x="-4515" y="-57150"/>
            <a:chExt cx="3025624" cy="53278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-4515" y="-10912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835C18E7-7395-4C5A-BEBF-66B40E6D2266}"/>
              </a:ext>
            </a:extLst>
          </p:cNvPr>
          <p:cNvSpPr txBox="1">
            <a:spLocks/>
          </p:cNvSpPr>
          <p:nvPr/>
        </p:nvSpPr>
        <p:spPr>
          <a:xfrm>
            <a:off x="228600" y="2621159"/>
            <a:ext cx="5505800" cy="160794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/>
            <a:r>
              <a:rPr lang="en-GB" i="1" dirty="0"/>
              <a:t>E. coli </a:t>
            </a:r>
            <a:r>
              <a:rPr lang="en-GB" dirty="0"/>
              <a:t>contamination by source, treatment and  pollution source</a:t>
            </a:r>
          </a:p>
        </p:txBody>
      </p:sp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66149821-D6F5-4E76-A443-B4DEDBB38F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5064153"/>
              </p:ext>
            </p:extLst>
          </p:nvPr>
        </p:nvGraphicFramePr>
        <p:xfrm>
          <a:off x="280529" y="4537117"/>
          <a:ext cx="6364111" cy="5332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5" name="Content Placeholder 5">
            <a:extLst>
              <a:ext uri="{FF2B5EF4-FFF2-40B4-BE49-F238E27FC236}">
                <a16:creationId xmlns:a16="http://schemas.microsoft.com/office/drawing/2014/main" id="{F16CB738-A714-418C-903D-68149D5E52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30189"/>
              </p:ext>
            </p:extLst>
          </p:nvPr>
        </p:nvGraphicFramePr>
        <p:xfrm>
          <a:off x="6859939" y="6197878"/>
          <a:ext cx="10561559" cy="334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6" name="Chart 65">
            <a:extLst>
              <a:ext uri="{FF2B5EF4-FFF2-40B4-BE49-F238E27FC236}">
                <a16:creationId xmlns:a16="http://schemas.microsoft.com/office/drawing/2014/main" id="{2F745E71-7BC4-42D1-9927-FC05401A90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093713"/>
              </p:ext>
            </p:extLst>
          </p:nvPr>
        </p:nvGraphicFramePr>
        <p:xfrm>
          <a:off x="7391400" y="2259510"/>
          <a:ext cx="10168278" cy="3536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1E2DE569-0B33-4643-BB8F-3C30696E58E9}"/>
              </a:ext>
            </a:extLst>
          </p:cNvPr>
          <p:cNvSpPr txBox="1"/>
          <p:nvPr/>
        </p:nvSpPr>
        <p:spPr>
          <a:xfrm flipH="1">
            <a:off x="7437120" y="5943331"/>
            <a:ext cx="105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</a:t>
            </a: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226862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C027A8A-4B09-4A2F-B7D2-7FA5682F1968}"/>
              </a:ext>
            </a:extLst>
          </p:cNvPr>
          <p:cNvSpPr txBox="1">
            <a:spLocks/>
          </p:cNvSpPr>
          <p:nvPr/>
        </p:nvSpPr>
        <p:spPr>
          <a:xfrm>
            <a:off x="381000" y="2616351"/>
            <a:ext cx="10820400" cy="107934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Arial" panose="020B0604020202020204" pitchFamily="34" charset="0"/>
                <a:ea typeface="Arial" panose="020B0604020202020204" pitchFamily="34" charset="0"/>
              </a:rPr>
              <a:t>Antimicrobial susceptibility profile of </a:t>
            </a:r>
            <a:r>
              <a:rPr lang="en-US" sz="3600" b="1" i="1" dirty="0">
                <a:latin typeface="Arial" panose="020B0604020202020204" pitchFamily="34" charset="0"/>
                <a:ea typeface="Arial" panose="020B0604020202020204" pitchFamily="34" charset="0"/>
              </a:rPr>
              <a:t>E. coli</a:t>
            </a:r>
            <a:r>
              <a:rPr lang="en-US" sz="36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GB" sz="3600" b="1" dirty="0"/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B13584A2-BC1D-4E1B-B0E3-0A662906DCCF}"/>
              </a:ext>
            </a:extLst>
          </p:cNvPr>
          <p:cNvSpPr txBox="1">
            <a:spLocks/>
          </p:cNvSpPr>
          <p:nvPr/>
        </p:nvSpPr>
        <p:spPr>
          <a:xfrm>
            <a:off x="533400" y="3695694"/>
            <a:ext cx="6983842" cy="5791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/>
              <a:t>Most effective antibiotics were: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/>
              <a:t>gentamicin (95.2% sensitivity)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/>
              <a:t>meropenem (93.7% sensitivity)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/>
              <a:t>ciprofloxacin (85.7% sensitivity)</a:t>
            </a:r>
          </a:p>
          <a:p>
            <a:pPr marL="285750" indent="-285750"/>
            <a:r>
              <a:rPr lang="en-US" dirty="0"/>
              <a:t>Highest resistance rates were observed in:</a:t>
            </a:r>
          </a:p>
          <a:p>
            <a:pPr marL="457200" indent="-457200"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en-US" dirty="0"/>
              <a:t>ampicillin (90.5%)</a:t>
            </a:r>
          </a:p>
          <a:p>
            <a:pPr marL="457200" indent="-457200"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en-US" dirty="0"/>
              <a:t>cefuroxime (76.2%)</a:t>
            </a:r>
          </a:p>
          <a:p>
            <a:pPr marL="457200" indent="-457200"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en-US" dirty="0"/>
              <a:t>cotrimoxazole (57.1%)</a:t>
            </a:r>
          </a:p>
          <a:p>
            <a:endParaRPr lang="en-GB" sz="2800" dirty="0"/>
          </a:p>
        </p:txBody>
      </p:sp>
      <p:graphicFrame>
        <p:nvGraphicFramePr>
          <p:cNvPr id="64" name="Content Placeholder 4">
            <a:extLst>
              <a:ext uri="{FF2B5EF4-FFF2-40B4-BE49-F238E27FC236}">
                <a16:creationId xmlns:a16="http://schemas.microsoft.com/office/drawing/2014/main" id="{89C9A25F-5934-4B72-B90F-AF3C8BFBE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830869"/>
              </p:ext>
            </p:extLst>
          </p:nvPr>
        </p:nvGraphicFramePr>
        <p:xfrm>
          <a:off x="7669642" y="3712038"/>
          <a:ext cx="10283000" cy="593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6" name="Group 2">
            <a:extLst>
              <a:ext uri="{FF2B5EF4-FFF2-40B4-BE49-F238E27FC236}">
                <a16:creationId xmlns:a16="http://schemas.microsoft.com/office/drawing/2014/main" id="{3AF0D89C-3755-40EA-9CC1-165E7BFDC729}"/>
              </a:ext>
            </a:extLst>
          </p:cNvPr>
          <p:cNvGrpSpPr/>
          <p:nvPr/>
        </p:nvGrpSpPr>
        <p:grpSpPr>
          <a:xfrm>
            <a:off x="39865" y="1306102"/>
            <a:ext cx="18284230" cy="893886"/>
            <a:chOff x="0" y="-57150"/>
            <a:chExt cx="3021109" cy="532780"/>
          </a:xfrm>
        </p:grpSpPr>
        <p:sp>
          <p:nvSpPr>
            <p:cNvPr id="67" name="Freeform 3">
              <a:extLst>
                <a:ext uri="{FF2B5EF4-FFF2-40B4-BE49-F238E27FC236}">
                  <a16:creationId xmlns:a16="http://schemas.microsoft.com/office/drawing/2014/main" id="{10AD43D3-9591-4133-ABA5-F229970A5965}"/>
                </a:ext>
              </a:extLst>
            </p:cNvPr>
            <p:cNvSpPr/>
            <p:nvPr/>
          </p:nvSpPr>
          <p:spPr>
            <a:xfrm>
              <a:off x="0" y="-28413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r>
                <a:rPr lang="en-US" sz="4000" b="1" dirty="0">
                  <a:solidFill>
                    <a:schemeClr val="bg1"/>
                  </a:solidFill>
                </a:rPr>
                <a:t>Results</a:t>
              </a:r>
              <a:endParaRPr lang="en-KE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4">
              <a:extLst>
                <a:ext uri="{FF2B5EF4-FFF2-40B4-BE49-F238E27FC236}">
                  <a16:creationId xmlns:a16="http://schemas.microsoft.com/office/drawing/2014/main" id="{04604CB0-FFEA-4B45-BFF5-8E7BF752CF2E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6008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26940" y="390707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85940" y="473705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91357" y="10167897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12540" y="10167897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63348" y="10167897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39865" y="1401987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74540" y="1446488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Results</a:t>
            </a:r>
            <a:endParaRPr lang="en-KE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DEAFEC06-5945-4BC1-8FF9-3586B85AD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160605"/>
              </p:ext>
            </p:extLst>
          </p:nvPr>
        </p:nvGraphicFramePr>
        <p:xfrm>
          <a:off x="228600" y="2272239"/>
          <a:ext cx="11715857" cy="7689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943769281"/>
                    </a:ext>
                  </a:extLst>
                </a:gridCol>
                <a:gridCol w="5848457">
                  <a:extLst>
                    <a:ext uri="{9D8B030D-6E8A-4147-A177-3AD203B41FA5}">
                      <a16:colId xmlns:a16="http://schemas.microsoft.com/office/drawing/2014/main" val="314725105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14613455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809548924"/>
                    </a:ext>
                  </a:extLst>
                </a:gridCol>
              </a:tblGrid>
              <a:tr h="146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effectLst/>
                        </a:rPr>
                        <a:t>No. of antibiotics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effectLst/>
                        </a:rPr>
                        <a:t>Resistance pattern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effectLst/>
                        </a:rPr>
                        <a:t>Frequency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effectLst/>
                        </a:rPr>
                        <a:t>No. of isolates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11359758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32387774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CXM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2010306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effectLst/>
                        </a:rPr>
                        <a:t>AMP CXM</a:t>
                      </a:r>
                      <a:endParaRPr lang="en-US" sz="2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59363363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SXT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78921406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TE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56464355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NAL CXM SXT  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61739373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TE SXT CXM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89405897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SXT NAL CXM CHL CAZ 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51631815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TE SXT CXM CAZ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32600149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SXT CXM CAZ FEP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2479468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effectLst/>
                        </a:rPr>
                        <a:t>AMP SXT CIP CXM CAZ C FEP</a:t>
                      </a:r>
                      <a:endParaRPr lang="en-US" sz="2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29837544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effectLst/>
                        </a:rPr>
                        <a:t>AMP NAL SXT TE CXM CAZ FEP</a:t>
                      </a:r>
                      <a:endParaRPr lang="en-US" sz="2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627583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effectLst/>
                        </a:rPr>
                        <a:t>AMP CHL NAL TE SXT CXM CAZ FEP</a:t>
                      </a:r>
                      <a:endParaRPr lang="en-US" sz="2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10886088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NAL TE SXT CXM CHL CAZ FEP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85939283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NAL TE SXT CXM CAZ CHL FEP MEM CIP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61320049"/>
                  </a:ext>
                </a:extLst>
              </a:tr>
              <a:tr h="429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effectLst/>
                        </a:rPr>
                        <a:t>AMP NAL MEM TE SXT CHL CIP CXM CAZ FEP GEN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25957940"/>
                  </a:ext>
                </a:extLst>
              </a:tr>
            </a:tbl>
          </a:graphicData>
        </a:graphic>
      </p:graphicFrame>
      <p:sp>
        <p:nvSpPr>
          <p:cNvPr id="63" name="Rectangle 62">
            <a:extLst>
              <a:ext uri="{FF2B5EF4-FFF2-40B4-BE49-F238E27FC236}">
                <a16:creationId xmlns:a16="http://schemas.microsoft.com/office/drawing/2014/main" id="{8EC5D076-E995-40AB-AE42-763CBCDFA6FF}"/>
              </a:ext>
            </a:extLst>
          </p:cNvPr>
          <p:cNvSpPr/>
          <p:nvPr/>
        </p:nvSpPr>
        <p:spPr>
          <a:xfrm>
            <a:off x="12247609" y="5515281"/>
            <a:ext cx="5659391" cy="3769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3200" b="1" i="1">
                <a:solidFill>
                  <a:srgbClr val="000000"/>
                </a:solidFill>
                <a:ea typeface="Times New Roman" panose="02020603050405020304" pitchFamily="18" charset="0"/>
              </a:rPr>
              <a:t>Key</a:t>
            </a:r>
            <a:r>
              <a:rPr lang="en-US" sz="3200" i="1">
                <a:solidFill>
                  <a:srgbClr val="000000"/>
                </a:solidFill>
                <a:ea typeface="Times New Roman" panose="02020603050405020304" pitchFamily="18" charset="0"/>
              </a:rPr>
              <a:t>: </a:t>
            </a:r>
            <a:r>
              <a:rPr lang="en-US" sz="2600">
                <a:solidFill>
                  <a:srgbClr val="000000"/>
                </a:solidFill>
                <a:ea typeface="Times New Roman" panose="02020603050405020304" pitchFamily="18" charset="0"/>
              </a:rPr>
              <a:t>AMP-Ampicillin, CXM-cefuroxime, SXT-Cotrimoxazole, TE-Tetracycline, NAL-Nalidixic acid, CHL-Chloramphenicol, CAZ-Ceftazidime, FEP-Cefepime, MEM-meropenem CIP-Ciprofloxacin and GEN-gentamicin. </a:t>
            </a:r>
            <a:endParaRPr lang="en-US" sz="2600" dirty="0">
              <a:ea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D5AB9D-5A89-4E90-895A-B7F74F58DF2E}"/>
              </a:ext>
            </a:extLst>
          </p:cNvPr>
          <p:cNvSpPr/>
          <p:nvPr/>
        </p:nvSpPr>
        <p:spPr>
          <a:xfrm>
            <a:off x="12070906" y="3159857"/>
            <a:ext cx="60127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MDROs were detected in 11 out of 21 isolates (52.4%).</a:t>
            </a: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26940" y="390707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85940" y="473705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91357" y="10167897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12540" y="10167897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63348" y="10167897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74540" y="1446488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  <p:grpSp>
        <p:nvGrpSpPr>
          <p:cNvPr id="64" name="Group 2">
            <a:extLst>
              <a:ext uri="{FF2B5EF4-FFF2-40B4-BE49-F238E27FC236}">
                <a16:creationId xmlns:a16="http://schemas.microsoft.com/office/drawing/2014/main" id="{037D44EE-68C8-4980-AAD5-3CEB4C8A3433}"/>
              </a:ext>
            </a:extLst>
          </p:cNvPr>
          <p:cNvGrpSpPr/>
          <p:nvPr/>
        </p:nvGrpSpPr>
        <p:grpSpPr>
          <a:xfrm>
            <a:off x="27325" y="1296076"/>
            <a:ext cx="18292249" cy="893886"/>
            <a:chOff x="0" y="-57150"/>
            <a:chExt cx="3022434" cy="532780"/>
          </a:xfrm>
        </p:grpSpPr>
        <p:sp>
          <p:nvSpPr>
            <p:cNvPr id="65" name="Freeform 3">
              <a:extLst>
                <a:ext uri="{FF2B5EF4-FFF2-40B4-BE49-F238E27FC236}">
                  <a16:creationId xmlns:a16="http://schemas.microsoft.com/office/drawing/2014/main" id="{E90539D2-AE24-4D71-B97B-9D6B0CE989EB}"/>
                </a:ext>
              </a:extLst>
            </p:cNvPr>
            <p:cNvSpPr/>
            <p:nvPr/>
          </p:nvSpPr>
          <p:spPr>
            <a:xfrm>
              <a:off x="1325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r>
                <a:rPr lang="en-US" sz="4000" b="1" dirty="0">
                  <a:solidFill>
                    <a:schemeClr val="bg1"/>
                  </a:solidFill>
                  <a:ea typeface="Arial Bold"/>
                  <a:cs typeface="Arial Bold"/>
                  <a:sym typeface="Arial Bold"/>
                </a:rPr>
                <a:t>Results</a:t>
              </a:r>
            </a:p>
            <a:p>
              <a:endParaRPr lang="en-KE" dirty="0"/>
            </a:p>
          </p:txBody>
        </p:sp>
        <p:sp>
          <p:nvSpPr>
            <p:cNvPr id="66" name="TextBox 4">
              <a:extLst>
                <a:ext uri="{FF2B5EF4-FFF2-40B4-BE49-F238E27FC236}">
                  <a16:creationId xmlns:a16="http://schemas.microsoft.com/office/drawing/2014/main" id="{51FF33E4-D930-4B0A-8A2B-CD41164D7154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CE12995B-2C47-4874-BD10-669828E0E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271045"/>
              </p:ext>
            </p:extLst>
          </p:nvPr>
        </p:nvGraphicFramePr>
        <p:xfrm>
          <a:off x="7603725" y="2478210"/>
          <a:ext cx="9304338" cy="7239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855">
                  <a:extLst>
                    <a:ext uri="{9D8B030D-6E8A-4147-A177-3AD203B41FA5}">
                      <a16:colId xmlns:a16="http://schemas.microsoft.com/office/drawing/2014/main" val="3193463892"/>
                    </a:ext>
                  </a:extLst>
                </a:gridCol>
                <a:gridCol w="3385295">
                  <a:extLst>
                    <a:ext uri="{9D8B030D-6E8A-4147-A177-3AD203B41FA5}">
                      <a16:colId xmlns:a16="http://schemas.microsoft.com/office/drawing/2014/main" val="840228810"/>
                    </a:ext>
                  </a:extLst>
                </a:gridCol>
                <a:gridCol w="3103188">
                  <a:extLst>
                    <a:ext uri="{9D8B030D-6E8A-4147-A177-3AD203B41FA5}">
                      <a16:colId xmlns:a16="http://schemas.microsoft.com/office/drawing/2014/main" val="935260118"/>
                    </a:ext>
                  </a:extLst>
                </a:gridCol>
              </a:tblGrid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Pathotype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Detected target gene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</a:rPr>
                        <a:t>              Total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84773259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EAEC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aggR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5 (24%)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40952292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EIEC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IpaH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1(5%)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62072092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EPEC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Eae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</a:rPr>
                        <a:t>2(10%)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25646280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ETEC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lt/st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3(14%)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44353848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ETEC/EAEC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lt/st/aggR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3(14%)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0961885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EPEC/ETEC/EAEC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lt/st/aggR/eae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1(5%)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41460237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EHEC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None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0(0%)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3052830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DAEC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None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0(0%)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3477419"/>
                  </a:ext>
                </a:extLst>
              </a:tr>
              <a:tr h="72393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Negative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</a:rPr>
                        <a:t>None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</a:rPr>
                        <a:t>6(29%)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03930877"/>
                  </a:ext>
                </a:extLst>
              </a:tr>
            </a:tbl>
          </a:graphicData>
        </a:graphic>
      </p:graphicFrame>
      <p:sp>
        <p:nvSpPr>
          <p:cNvPr id="67" name="Content Placeholder 10">
            <a:extLst>
              <a:ext uri="{FF2B5EF4-FFF2-40B4-BE49-F238E27FC236}">
                <a16:creationId xmlns:a16="http://schemas.microsoft.com/office/drawing/2014/main" id="{ADAE1392-8158-4DCF-8210-C0AD450D1722}"/>
              </a:ext>
            </a:extLst>
          </p:cNvPr>
          <p:cNvSpPr txBox="1">
            <a:spLocks/>
          </p:cNvSpPr>
          <p:nvPr/>
        </p:nvSpPr>
        <p:spPr>
          <a:xfrm>
            <a:off x="760110" y="3162300"/>
            <a:ext cx="5564489" cy="5494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Four pathogenic </a:t>
            </a:r>
            <a:r>
              <a:rPr lang="en-US" i="1" dirty="0"/>
              <a:t>E. coli</a:t>
            </a:r>
            <a:r>
              <a:rPr lang="en-US" dirty="0"/>
              <a:t> pathotypes were  identified: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 EAEC was the most frequent (24%)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ETEC (14%)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EPEC (10%)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EIEC (5%)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/>
              <a:t>mixed types (19%)</a:t>
            </a:r>
          </a:p>
          <a:p>
            <a:r>
              <a:rPr lang="en-US" dirty="0"/>
              <a:t>Six samples were negative.</a:t>
            </a:r>
          </a:p>
        </p:txBody>
      </p:sp>
    </p:spTree>
    <p:extLst>
      <p:ext uri="{BB962C8B-B14F-4D97-AF65-F5344CB8AC3E}">
        <p14:creationId xmlns:p14="http://schemas.microsoft.com/office/powerpoint/2010/main" val="4044655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26940" y="390707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85940" y="473705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91357" y="10167897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12540" y="10167897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63348" y="10167897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74540" y="1446488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  <p:grpSp>
        <p:nvGrpSpPr>
          <p:cNvPr id="64" name="Group 2">
            <a:extLst>
              <a:ext uri="{FF2B5EF4-FFF2-40B4-BE49-F238E27FC236}">
                <a16:creationId xmlns:a16="http://schemas.microsoft.com/office/drawing/2014/main" id="{037D44EE-68C8-4980-AAD5-3CEB4C8A3433}"/>
              </a:ext>
            </a:extLst>
          </p:cNvPr>
          <p:cNvGrpSpPr/>
          <p:nvPr/>
        </p:nvGrpSpPr>
        <p:grpSpPr>
          <a:xfrm>
            <a:off x="27325" y="1296076"/>
            <a:ext cx="18292249" cy="893886"/>
            <a:chOff x="0" y="-57150"/>
            <a:chExt cx="3022434" cy="532780"/>
          </a:xfrm>
        </p:grpSpPr>
        <p:sp>
          <p:nvSpPr>
            <p:cNvPr id="65" name="Freeform 3">
              <a:extLst>
                <a:ext uri="{FF2B5EF4-FFF2-40B4-BE49-F238E27FC236}">
                  <a16:creationId xmlns:a16="http://schemas.microsoft.com/office/drawing/2014/main" id="{E90539D2-AE24-4D71-B97B-9D6B0CE989EB}"/>
                </a:ext>
              </a:extLst>
            </p:cNvPr>
            <p:cNvSpPr/>
            <p:nvPr/>
          </p:nvSpPr>
          <p:spPr>
            <a:xfrm>
              <a:off x="1325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r>
                <a:rPr lang="en-US" sz="4000" b="1" dirty="0">
                  <a:solidFill>
                    <a:schemeClr val="bg1"/>
                  </a:solidFill>
                  <a:ea typeface="Arial Bold"/>
                  <a:cs typeface="Arial Bold"/>
                  <a:sym typeface="Arial Bold"/>
                </a:rPr>
                <a:t>Conclusion</a:t>
              </a:r>
            </a:p>
            <a:p>
              <a:endParaRPr lang="en-KE" dirty="0"/>
            </a:p>
          </p:txBody>
        </p:sp>
        <p:sp>
          <p:nvSpPr>
            <p:cNvPr id="66" name="TextBox 4">
              <a:extLst>
                <a:ext uri="{FF2B5EF4-FFF2-40B4-BE49-F238E27FC236}">
                  <a16:creationId xmlns:a16="http://schemas.microsoft.com/office/drawing/2014/main" id="{51FF33E4-D930-4B0A-8A2B-CD41164D7154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449D73DC-1C19-4C65-8034-E856CFCF2A83}"/>
              </a:ext>
            </a:extLst>
          </p:cNvPr>
          <p:cNvSpPr txBox="1">
            <a:spLocks/>
          </p:cNvSpPr>
          <p:nvPr/>
        </p:nvSpPr>
        <p:spPr>
          <a:xfrm>
            <a:off x="1223594" y="2694308"/>
            <a:ext cx="15392400" cy="53447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Informal water sources in Kibera informal settlements were contaminated with </a:t>
            </a:r>
            <a:r>
              <a:rPr lang="en-US" i="1" dirty="0"/>
              <a:t>E. coli</a:t>
            </a:r>
            <a:r>
              <a:rPr lang="en-US" dirty="0"/>
              <a:t> at 29.2%. </a:t>
            </a:r>
          </a:p>
          <a:p>
            <a:r>
              <a:rPr lang="en-US" dirty="0"/>
              <a:t>Contamination was associated with acquisition of water through illegal means, inadequate treatment and pollution exposure as seen in other slums in Kenya</a:t>
            </a:r>
          </a:p>
          <a:p>
            <a:r>
              <a:rPr lang="en-US" dirty="0"/>
              <a:t>High resistance to ampicillin (90.5%) and cefuroxime (76.2%), the emergence of carbapenem-resistant strains coupled with multidrug resistance organisms (52.4%) reflects the AMR patterns observed in Kenya and East African</a:t>
            </a:r>
            <a:endParaRPr lang="en-US" b="1" dirty="0"/>
          </a:p>
          <a:p>
            <a:r>
              <a:rPr lang="en-US" dirty="0"/>
              <a:t>Molecular characterization found EAEC to be the most frequently detected (24%), followed by ETEC(14%), EPEC (10%), EIEC(5%) and mixed combinations(19%). This reflected the complexity of waterborne </a:t>
            </a:r>
            <a:r>
              <a:rPr lang="en-US" i="1" dirty="0"/>
              <a:t>E. coli</a:t>
            </a:r>
            <a:r>
              <a:rPr lang="en-US" dirty="0"/>
              <a:t> transmission</a:t>
            </a:r>
            <a:endParaRPr lang="en-US" b="1" dirty="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9C5ED24-159F-426F-8C52-F1BBA125920B}"/>
              </a:ext>
            </a:extLst>
          </p:cNvPr>
          <p:cNvSpPr/>
          <p:nvPr/>
        </p:nvSpPr>
        <p:spPr>
          <a:xfrm>
            <a:off x="2057400" y="8496300"/>
            <a:ext cx="14804825" cy="1121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Informal water sources in Kibera harbor a substantial burden of multidrug-resistant and pathogenic </a:t>
            </a:r>
            <a:r>
              <a:rPr lang="en-US" sz="2800" b="1" i="1" dirty="0"/>
              <a:t>E. coli</a:t>
            </a:r>
            <a:r>
              <a:rPr lang="en-US" sz="2800" b="1" dirty="0"/>
              <a:t>, posing a significant public health risk</a:t>
            </a:r>
            <a:r>
              <a:rPr lang="en-US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585063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26940" y="390707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85940" y="473705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91357" y="10167897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12540" y="10167897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63348" y="10167897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39865" y="1401987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74540" y="1446488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74B6C5C6-8878-4DEE-8C29-77155B1DE7A3}"/>
              </a:ext>
            </a:extLst>
          </p:cNvPr>
          <p:cNvSpPr txBox="1">
            <a:spLocks/>
          </p:cNvSpPr>
          <p:nvPr/>
        </p:nvSpPr>
        <p:spPr>
          <a:xfrm>
            <a:off x="381000" y="2714360"/>
            <a:ext cx="15849599" cy="580843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Strengthen water infrastructure </a:t>
            </a:r>
            <a:r>
              <a:rPr lang="en-US" dirty="0"/>
              <a:t>to reduce reliance on unsafe sources (boreholes, water trucks, rainwater).</a:t>
            </a:r>
          </a:p>
          <a:p>
            <a:r>
              <a:rPr lang="en-US" dirty="0"/>
              <a:t>Implement </a:t>
            </a:r>
            <a:r>
              <a:rPr lang="en-US" b="1" dirty="0"/>
              <a:t>regular water quality monitoring </a:t>
            </a:r>
            <a:r>
              <a:rPr lang="en-US" dirty="0"/>
              <a:t>and </a:t>
            </a:r>
            <a:r>
              <a:rPr lang="en-US" b="1" dirty="0"/>
              <a:t>improve sanitation </a:t>
            </a:r>
            <a:r>
              <a:rPr lang="en-US" dirty="0"/>
              <a:t>to prevent fecal contamination.</a:t>
            </a:r>
          </a:p>
          <a:p>
            <a:r>
              <a:rPr lang="en-US" dirty="0"/>
              <a:t>Promote </a:t>
            </a:r>
            <a:r>
              <a:rPr lang="en-US" b="1" dirty="0"/>
              <a:t>household-level water safety through boiling, chlorination, filtration</a:t>
            </a:r>
            <a:r>
              <a:rPr lang="en-US" dirty="0"/>
              <a:t>, and solar disinfection with user training.</a:t>
            </a:r>
          </a:p>
          <a:p>
            <a:r>
              <a:rPr lang="en-US" dirty="0"/>
              <a:t>Enhance </a:t>
            </a:r>
            <a:r>
              <a:rPr lang="en-US" b="1" dirty="0"/>
              <a:t>community engagement and health education </a:t>
            </a:r>
            <a:r>
              <a:rPr lang="en-US" dirty="0"/>
              <a:t>via local leaders and health workers.</a:t>
            </a:r>
          </a:p>
          <a:p>
            <a:r>
              <a:rPr lang="en-US" dirty="0"/>
              <a:t>Enforce </a:t>
            </a:r>
            <a:r>
              <a:rPr lang="en-US" b="1" dirty="0"/>
              <a:t>antimicrobial stewardship </a:t>
            </a:r>
            <a:r>
              <a:rPr lang="en-US" dirty="0"/>
              <a:t>— regulate antibiotic use, drug sales, and expand AMR surveillance under a One Health approach.</a:t>
            </a:r>
          </a:p>
          <a:p>
            <a:r>
              <a:rPr lang="en-US" b="1" dirty="0"/>
              <a:t>Integrate research findings </a:t>
            </a:r>
            <a:r>
              <a:rPr lang="en-US" dirty="0"/>
              <a:t>into urban </a:t>
            </a:r>
            <a:r>
              <a:rPr lang="en-US" b="1" dirty="0"/>
              <a:t>planning and public health policy</a:t>
            </a:r>
            <a:r>
              <a:rPr lang="en-US" dirty="0"/>
              <a:t>.</a:t>
            </a:r>
          </a:p>
          <a:p>
            <a:r>
              <a:rPr lang="en-US" dirty="0"/>
              <a:t>Support </a:t>
            </a:r>
            <a:r>
              <a:rPr lang="en-US" b="1" dirty="0"/>
              <a:t>continued research </a:t>
            </a:r>
            <a:r>
              <a:rPr lang="en-US" dirty="0"/>
              <a:t>on waterborne pathogens and E. coli resistance mechanisms</a:t>
            </a:r>
          </a:p>
        </p:txBody>
      </p:sp>
    </p:spTree>
    <p:extLst>
      <p:ext uri="{BB962C8B-B14F-4D97-AF65-F5344CB8AC3E}">
        <p14:creationId xmlns:p14="http://schemas.microsoft.com/office/powerpoint/2010/main" val="630555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1373</Words>
  <Application>Microsoft Office PowerPoint</Application>
  <PresentationFormat>Custom</PresentationFormat>
  <Paragraphs>256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Arial Bold Italics</vt:lpstr>
      <vt:lpstr>Arial</vt:lpstr>
      <vt:lpstr>Arial Bold</vt:lpstr>
      <vt:lpstr>Times New Roman</vt:lpstr>
      <vt:lpstr>Wingdings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Terry Nyaga</dc:creator>
  <cp:lastModifiedBy>User</cp:lastModifiedBy>
  <cp:revision>41</cp:revision>
  <dcterms:created xsi:type="dcterms:W3CDTF">2006-08-16T00:00:00Z</dcterms:created>
  <dcterms:modified xsi:type="dcterms:W3CDTF">2026-05-06T08:08:40Z</dcterms:modified>
  <dc:identifier>DAHHYIZfiEY</dc:identifier>
</cp:coreProperties>
</file>